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6" r:id="rId2"/>
    <p:sldId id="301" r:id="rId3"/>
    <p:sldId id="311" r:id="rId4"/>
    <p:sldId id="336" r:id="rId5"/>
    <p:sldId id="338" r:id="rId6"/>
    <p:sldId id="337" r:id="rId7"/>
    <p:sldId id="257" r:id="rId8"/>
    <p:sldId id="328" r:id="rId9"/>
    <p:sldId id="266" r:id="rId10"/>
    <p:sldId id="270" r:id="rId11"/>
    <p:sldId id="340" r:id="rId12"/>
    <p:sldId id="341" r:id="rId13"/>
    <p:sldId id="342" r:id="rId14"/>
    <p:sldId id="271" r:id="rId15"/>
    <p:sldId id="276" r:id="rId16"/>
    <p:sldId id="274" r:id="rId17"/>
    <p:sldId id="277" r:id="rId18"/>
    <p:sldId id="272" r:id="rId19"/>
    <p:sldId id="324" r:id="rId20"/>
    <p:sldId id="325" r:id="rId21"/>
    <p:sldId id="314" r:id="rId22"/>
    <p:sldId id="322" r:id="rId23"/>
    <p:sldId id="343" r:id="rId24"/>
    <p:sldId id="308" r:id="rId25"/>
    <p:sldId id="327" r:id="rId26"/>
    <p:sldId id="335" r:id="rId27"/>
    <p:sldId id="333" r:id="rId28"/>
    <p:sldId id="332" r:id="rId29"/>
    <p:sldId id="330" r:id="rId30"/>
    <p:sldId id="331" r:id="rId31"/>
    <p:sldId id="313" r:id="rId32"/>
    <p:sldId id="263" r:id="rId33"/>
    <p:sldId id="315" r:id="rId34"/>
    <p:sldId id="339" r:id="rId35"/>
    <p:sldId id="286" r:id="rId36"/>
    <p:sldId id="288" r:id="rId37"/>
    <p:sldId id="289" r:id="rId38"/>
    <p:sldId id="290" r:id="rId39"/>
    <p:sldId id="291" r:id="rId40"/>
    <p:sldId id="316" r:id="rId41"/>
    <p:sldId id="317" r:id="rId42"/>
    <p:sldId id="318" r:id="rId43"/>
    <p:sldId id="302" r:id="rId44"/>
    <p:sldId id="294" r:id="rId45"/>
    <p:sldId id="295" r:id="rId46"/>
    <p:sldId id="296" r:id="rId47"/>
    <p:sldId id="346" r:id="rId48"/>
    <p:sldId id="305" r:id="rId49"/>
    <p:sldId id="345" r:id="rId50"/>
    <p:sldId id="347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3725" autoAdjust="0"/>
    <p:restoredTop sz="76180" autoAdjust="0"/>
  </p:normalViewPr>
  <p:slideViewPr>
    <p:cSldViewPr snapToGrid="0">
      <p:cViewPr varScale="1">
        <p:scale>
          <a:sx n="88" d="100"/>
          <a:sy n="88" d="100"/>
        </p:scale>
        <p:origin x="312" y="126"/>
      </p:cViewPr>
      <p:guideLst/>
    </p:cSldViewPr>
  </p:slideViewPr>
  <p:outlineViewPr>
    <p:cViewPr>
      <p:scale>
        <a:sx n="33" d="100"/>
        <a:sy n="33" d="100"/>
      </p:scale>
      <p:origin x="0" y="-597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8DE4B9-F200-4F8D-B511-A27560DDA4B7}" type="doc">
      <dgm:prSet loTypeId="urn:microsoft.com/office/officeart/2005/8/layout/venn1" loCatId="relationship" qsTypeId="urn:microsoft.com/office/officeart/2005/8/quickstyle/simple1" qsCatId="simple" csTypeId="urn:microsoft.com/office/officeart/2005/8/colors/colorful4" csCatId="colorful" phldr="1"/>
      <dgm:spPr/>
    </dgm:pt>
    <dgm:pt modelId="{FD41655A-045B-4CF3-A19E-B2D5C297C899}">
      <dgm:prSet phldrT="[Text]" custT="1"/>
      <dgm:spPr/>
      <dgm:t>
        <a:bodyPr/>
        <a:lstStyle/>
        <a:p>
          <a:r>
            <a:rPr lang="en-GB" sz="2000" dirty="0" smtClean="0"/>
            <a:t>Natural Language Processing</a:t>
          </a:r>
          <a:endParaRPr lang="en-GB" sz="2000" dirty="0"/>
        </a:p>
      </dgm:t>
    </dgm:pt>
    <dgm:pt modelId="{7DE72568-A637-425C-8F27-D73CED766F41}" type="parTrans" cxnId="{EED2B3CD-422F-414F-AEA5-AD495044417F}">
      <dgm:prSet/>
      <dgm:spPr/>
      <dgm:t>
        <a:bodyPr/>
        <a:lstStyle/>
        <a:p>
          <a:endParaRPr lang="en-GB" sz="2000"/>
        </a:p>
      </dgm:t>
    </dgm:pt>
    <dgm:pt modelId="{48C05034-3431-487B-9095-0541FDA4CC46}" type="sibTrans" cxnId="{EED2B3CD-422F-414F-AEA5-AD495044417F}">
      <dgm:prSet/>
      <dgm:spPr/>
      <dgm:t>
        <a:bodyPr/>
        <a:lstStyle/>
        <a:p>
          <a:endParaRPr lang="en-GB" sz="2000"/>
        </a:p>
      </dgm:t>
    </dgm:pt>
    <dgm:pt modelId="{1F5570AF-1B1C-451F-919D-07997F1911F1}">
      <dgm:prSet phldrT="[Text]" custT="1"/>
      <dgm:spPr/>
      <dgm:t>
        <a:bodyPr/>
        <a:lstStyle/>
        <a:p>
          <a:r>
            <a:rPr lang="en-GB" sz="2000" dirty="0" smtClean="0"/>
            <a:t>Machine Learning</a:t>
          </a:r>
          <a:endParaRPr lang="en-GB" sz="2000" dirty="0"/>
        </a:p>
      </dgm:t>
    </dgm:pt>
    <dgm:pt modelId="{1C83CB49-1BB2-4855-A889-A1BA351AF510}" type="parTrans" cxnId="{3A6DE2DF-CFD2-4713-AFF6-D1CE866F7D65}">
      <dgm:prSet/>
      <dgm:spPr/>
      <dgm:t>
        <a:bodyPr/>
        <a:lstStyle/>
        <a:p>
          <a:endParaRPr lang="en-GB" sz="2000"/>
        </a:p>
      </dgm:t>
    </dgm:pt>
    <dgm:pt modelId="{B27F2FBA-7D4A-4D48-A3B6-EDEFCB7489E8}" type="sibTrans" cxnId="{3A6DE2DF-CFD2-4713-AFF6-D1CE866F7D65}">
      <dgm:prSet/>
      <dgm:spPr/>
      <dgm:t>
        <a:bodyPr/>
        <a:lstStyle/>
        <a:p>
          <a:endParaRPr lang="en-GB" sz="2000"/>
        </a:p>
      </dgm:t>
    </dgm:pt>
    <dgm:pt modelId="{3D64C1A5-84FE-494C-A78B-136DBB6BF771}">
      <dgm:prSet phldrT="[Text]" custT="1"/>
      <dgm:spPr/>
      <dgm:t>
        <a:bodyPr/>
        <a:lstStyle/>
        <a:p>
          <a:r>
            <a:rPr lang="en-GB" sz="2000" dirty="0" smtClean="0"/>
            <a:t>Information Retrieval</a:t>
          </a:r>
          <a:endParaRPr lang="en-GB" sz="2000" dirty="0"/>
        </a:p>
      </dgm:t>
    </dgm:pt>
    <dgm:pt modelId="{7C823348-93B9-43EF-ABA2-58AB5AD77111}" type="parTrans" cxnId="{A2CAC01C-726C-4A7D-B0C4-A8A12CB4BB11}">
      <dgm:prSet/>
      <dgm:spPr/>
      <dgm:t>
        <a:bodyPr/>
        <a:lstStyle/>
        <a:p>
          <a:endParaRPr lang="en-GB" sz="2000"/>
        </a:p>
      </dgm:t>
    </dgm:pt>
    <dgm:pt modelId="{DC11E80D-AC2C-451F-8520-3520A66E8C42}" type="sibTrans" cxnId="{A2CAC01C-726C-4A7D-B0C4-A8A12CB4BB11}">
      <dgm:prSet/>
      <dgm:spPr/>
      <dgm:t>
        <a:bodyPr/>
        <a:lstStyle/>
        <a:p>
          <a:endParaRPr lang="en-GB" sz="2000"/>
        </a:p>
      </dgm:t>
    </dgm:pt>
    <dgm:pt modelId="{215655D6-24AE-435C-8BF9-C17C1B917285}" type="pres">
      <dgm:prSet presAssocID="{548DE4B9-F200-4F8D-B511-A27560DDA4B7}" presName="compositeShape" presStyleCnt="0">
        <dgm:presLayoutVars>
          <dgm:chMax val="7"/>
          <dgm:dir/>
          <dgm:resizeHandles val="exact"/>
        </dgm:presLayoutVars>
      </dgm:prSet>
      <dgm:spPr/>
    </dgm:pt>
    <dgm:pt modelId="{84FB31E1-FEA8-41D3-82AF-EA8E43C0D641}" type="pres">
      <dgm:prSet presAssocID="{FD41655A-045B-4CF3-A19E-B2D5C297C899}" presName="circ1" presStyleLbl="vennNode1" presStyleIdx="0" presStyleCnt="3"/>
      <dgm:spPr/>
      <dgm:t>
        <a:bodyPr/>
        <a:lstStyle/>
        <a:p>
          <a:endParaRPr lang="en-GB"/>
        </a:p>
      </dgm:t>
    </dgm:pt>
    <dgm:pt modelId="{088564EE-5FCB-4290-81AA-CF4CA64636EE}" type="pres">
      <dgm:prSet presAssocID="{FD41655A-045B-4CF3-A19E-B2D5C297C89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68EC234-08BA-46B4-ADA3-18B9B319C8BA}" type="pres">
      <dgm:prSet presAssocID="{1F5570AF-1B1C-451F-919D-07997F1911F1}" presName="circ2" presStyleLbl="vennNode1" presStyleIdx="1" presStyleCnt="3"/>
      <dgm:spPr/>
      <dgm:t>
        <a:bodyPr/>
        <a:lstStyle/>
        <a:p>
          <a:endParaRPr lang="en-GB"/>
        </a:p>
      </dgm:t>
    </dgm:pt>
    <dgm:pt modelId="{1FD92055-B5B1-404D-B614-12C0D585A446}" type="pres">
      <dgm:prSet presAssocID="{1F5570AF-1B1C-451F-919D-07997F1911F1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28EADEC-B84E-4562-9158-D5A38ACC73E3}" type="pres">
      <dgm:prSet presAssocID="{3D64C1A5-84FE-494C-A78B-136DBB6BF771}" presName="circ3" presStyleLbl="vennNode1" presStyleIdx="2" presStyleCnt="3"/>
      <dgm:spPr/>
      <dgm:t>
        <a:bodyPr/>
        <a:lstStyle/>
        <a:p>
          <a:endParaRPr lang="en-GB"/>
        </a:p>
      </dgm:t>
    </dgm:pt>
    <dgm:pt modelId="{F4D3AF8C-89A5-4F7F-8DC9-B99C86363736}" type="pres">
      <dgm:prSet presAssocID="{3D64C1A5-84FE-494C-A78B-136DBB6BF771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34A33D40-0B0B-4AE3-8AD6-CBA44BCBCD6B}" type="presOf" srcId="{FD41655A-045B-4CF3-A19E-B2D5C297C899}" destId="{088564EE-5FCB-4290-81AA-CF4CA64636EE}" srcOrd="1" destOrd="0" presId="urn:microsoft.com/office/officeart/2005/8/layout/venn1"/>
    <dgm:cxn modelId="{44F08497-1149-4E84-9AB6-BFC0DBFF261F}" type="presOf" srcId="{3D64C1A5-84FE-494C-A78B-136DBB6BF771}" destId="{F4D3AF8C-89A5-4F7F-8DC9-B99C86363736}" srcOrd="1" destOrd="0" presId="urn:microsoft.com/office/officeart/2005/8/layout/venn1"/>
    <dgm:cxn modelId="{EED2B3CD-422F-414F-AEA5-AD495044417F}" srcId="{548DE4B9-F200-4F8D-B511-A27560DDA4B7}" destId="{FD41655A-045B-4CF3-A19E-B2D5C297C899}" srcOrd="0" destOrd="0" parTransId="{7DE72568-A637-425C-8F27-D73CED766F41}" sibTransId="{48C05034-3431-487B-9095-0541FDA4CC46}"/>
    <dgm:cxn modelId="{170EF240-D7D3-4A7D-A2A4-E9E0AE435F14}" type="presOf" srcId="{548DE4B9-F200-4F8D-B511-A27560DDA4B7}" destId="{215655D6-24AE-435C-8BF9-C17C1B917285}" srcOrd="0" destOrd="0" presId="urn:microsoft.com/office/officeart/2005/8/layout/venn1"/>
    <dgm:cxn modelId="{F748BA24-D50F-4267-8C0F-9A2327DA28CE}" type="presOf" srcId="{FD41655A-045B-4CF3-A19E-B2D5C297C899}" destId="{84FB31E1-FEA8-41D3-82AF-EA8E43C0D641}" srcOrd="0" destOrd="0" presId="urn:microsoft.com/office/officeart/2005/8/layout/venn1"/>
    <dgm:cxn modelId="{3A6DE2DF-CFD2-4713-AFF6-D1CE866F7D65}" srcId="{548DE4B9-F200-4F8D-B511-A27560DDA4B7}" destId="{1F5570AF-1B1C-451F-919D-07997F1911F1}" srcOrd="1" destOrd="0" parTransId="{1C83CB49-1BB2-4855-A889-A1BA351AF510}" sibTransId="{B27F2FBA-7D4A-4D48-A3B6-EDEFCB7489E8}"/>
    <dgm:cxn modelId="{A2CAC01C-726C-4A7D-B0C4-A8A12CB4BB11}" srcId="{548DE4B9-F200-4F8D-B511-A27560DDA4B7}" destId="{3D64C1A5-84FE-494C-A78B-136DBB6BF771}" srcOrd="2" destOrd="0" parTransId="{7C823348-93B9-43EF-ABA2-58AB5AD77111}" sibTransId="{DC11E80D-AC2C-451F-8520-3520A66E8C42}"/>
    <dgm:cxn modelId="{4D94A4D5-360C-48B7-961F-D169D7EFB3F6}" type="presOf" srcId="{1F5570AF-1B1C-451F-919D-07997F1911F1}" destId="{268EC234-08BA-46B4-ADA3-18B9B319C8BA}" srcOrd="0" destOrd="0" presId="urn:microsoft.com/office/officeart/2005/8/layout/venn1"/>
    <dgm:cxn modelId="{A93D92AC-D2EE-4FA6-A3CF-0B68FB0E86B8}" type="presOf" srcId="{3D64C1A5-84FE-494C-A78B-136DBB6BF771}" destId="{C28EADEC-B84E-4562-9158-D5A38ACC73E3}" srcOrd="0" destOrd="0" presId="urn:microsoft.com/office/officeart/2005/8/layout/venn1"/>
    <dgm:cxn modelId="{42642BDD-5656-41DA-98C1-DE6DD3933F58}" type="presOf" srcId="{1F5570AF-1B1C-451F-919D-07997F1911F1}" destId="{1FD92055-B5B1-404D-B614-12C0D585A446}" srcOrd="1" destOrd="0" presId="urn:microsoft.com/office/officeart/2005/8/layout/venn1"/>
    <dgm:cxn modelId="{8DA03F13-510C-4708-A9B3-30D0F4808A20}" type="presParOf" srcId="{215655D6-24AE-435C-8BF9-C17C1B917285}" destId="{84FB31E1-FEA8-41D3-82AF-EA8E43C0D641}" srcOrd="0" destOrd="0" presId="urn:microsoft.com/office/officeart/2005/8/layout/venn1"/>
    <dgm:cxn modelId="{3808A682-E04C-411F-A626-654970912792}" type="presParOf" srcId="{215655D6-24AE-435C-8BF9-C17C1B917285}" destId="{088564EE-5FCB-4290-81AA-CF4CA64636EE}" srcOrd="1" destOrd="0" presId="urn:microsoft.com/office/officeart/2005/8/layout/venn1"/>
    <dgm:cxn modelId="{4286B6FF-D1D2-457A-AA3D-A64B8C842AD3}" type="presParOf" srcId="{215655D6-24AE-435C-8BF9-C17C1B917285}" destId="{268EC234-08BA-46B4-ADA3-18B9B319C8BA}" srcOrd="2" destOrd="0" presId="urn:microsoft.com/office/officeart/2005/8/layout/venn1"/>
    <dgm:cxn modelId="{A715020B-1827-4B54-AF3F-2E72B0C6086D}" type="presParOf" srcId="{215655D6-24AE-435C-8BF9-C17C1B917285}" destId="{1FD92055-B5B1-404D-B614-12C0D585A446}" srcOrd="3" destOrd="0" presId="urn:microsoft.com/office/officeart/2005/8/layout/venn1"/>
    <dgm:cxn modelId="{95CD21D7-44DD-499D-9368-09705678488D}" type="presParOf" srcId="{215655D6-24AE-435C-8BF9-C17C1B917285}" destId="{C28EADEC-B84E-4562-9158-D5A38ACC73E3}" srcOrd="4" destOrd="0" presId="urn:microsoft.com/office/officeart/2005/8/layout/venn1"/>
    <dgm:cxn modelId="{8B86B228-A997-4774-909A-4F09D6F2BD92}" type="presParOf" srcId="{215655D6-24AE-435C-8BF9-C17C1B917285}" destId="{F4D3AF8C-89A5-4F7F-8DC9-B99C86363736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4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EFBA69-5C40-4C6D-BC25-8DC4652DF165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FEB6C-3EF4-434D-B78A-51F0D83DC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237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ordnet.princeton.edu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sa/3.0/" TargetMode="Externa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 are interested in establishing if</a:t>
            </a:r>
            <a:r>
              <a:rPr lang="en-GB" baseline="0" dirty="0" smtClean="0"/>
              <a:t> the content is subjective or objective. If subjective is it negative or positive and further more can we quantify the amount of negativity or positivity.</a:t>
            </a:r>
            <a:endParaRPr lang="en-GB" dirty="0" smtClean="0"/>
          </a:p>
          <a:p>
            <a:r>
              <a:rPr lang="en-GB" dirty="0" smtClean="0"/>
              <a:t>A rich source for</a:t>
            </a:r>
            <a:r>
              <a:rPr lang="en-GB" baseline="0" dirty="0" smtClean="0"/>
              <a:t> this area of research is social media.</a:t>
            </a:r>
          </a:p>
          <a:p>
            <a:r>
              <a:rPr lang="en-GB" baseline="0" dirty="0" smtClean="0"/>
              <a:t>A blend of methods from NLP, ML and text mining and IR </a:t>
            </a:r>
          </a:p>
          <a:p>
            <a:endParaRPr lang="en-GB" baseline="0" dirty="0" smtClean="0"/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now estimated that, in just 60 seconds, over 400,000 Twitter posts are</a:t>
            </a: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shared, about 300,000 Facebook statuses updated, about 25,000 items purchased from</a:t>
            </a: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Amazon, over 5 million </a:t>
            </a:r>
            <a:r>
              <a:rPr lang="en-GB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Youtube</a:t>
            </a:r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videos viewed and about 2.7 million Google searches</a:t>
            </a: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are made among many other things (see Figure 1.1).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563C9C-38B5-408E-8431-649A50E3997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8365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Alpha is smoothing parameter to avoid divide by zero errors</a:t>
            </a:r>
          </a:p>
          <a:p>
            <a:r>
              <a:rPr lang="en-GB" dirty="0" smtClean="0"/>
              <a:t>N =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total count of all words in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</a:t>
            </a:r>
            <a:r>
              <a:rPr lang="en-GB" sz="1200" b="0" i="0" kern="1200" baseline="-250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FEB6C-3EF4-434D-B78A-51F0D83DC17C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9625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Parameters:</a:t>
            </a:r>
          </a:p>
          <a:p>
            <a:r>
              <a:rPr lang="en-GB" b="1" dirty="0" smtClean="0">
                <a:effectLst/>
              </a:rPr>
              <a:t>alpha</a:t>
            </a:r>
            <a:r>
              <a:rPr lang="en-GB" dirty="0" smtClean="0">
                <a:effectLst/>
              </a:rPr>
              <a:t> : </a:t>
            </a:r>
            <a:r>
              <a:rPr lang="en-GB" i="1" dirty="0" smtClean="0">
                <a:effectLst/>
              </a:rPr>
              <a:t>float, optional (default=1.0)</a:t>
            </a:r>
            <a:r>
              <a:rPr lang="en-GB" dirty="0" smtClean="0">
                <a:effectLst/>
              </a:rPr>
              <a:t>Additive (Laplace/</a:t>
            </a:r>
            <a:r>
              <a:rPr lang="en-GB" dirty="0" err="1" smtClean="0">
                <a:effectLst/>
              </a:rPr>
              <a:t>Lidstone</a:t>
            </a:r>
            <a:r>
              <a:rPr lang="en-GB" dirty="0" smtClean="0">
                <a:effectLst/>
              </a:rPr>
              <a:t>) smoothing parameter (0 for no smoothing).</a:t>
            </a:r>
          </a:p>
          <a:p>
            <a:r>
              <a:rPr lang="en-GB" b="1" dirty="0" err="1" smtClean="0">
                <a:effectLst/>
              </a:rPr>
              <a:t>fit_prior</a:t>
            </a:r>
            <a:r>
              <a:rPr lang="en-GB" dirty="0" smtClean="0">
                <a:effectLst/>
              </a:rPr>
              <a:t> : </a:t>
            </a:r>
            <a:r>
              <a:rPr lang="en-GB" i="1" dirty="0" err="1" smtClean="0">
                <a:effectLst/>
              </a:rPr>
              <a:t>boolean</a:t>
            </a:r>
            <a:r>
              <a:rPr lang="en-GB" i="1" dirty="0" smtClean="0">
                <a:effectLst/>
              </a:rPr>
              <a:t>, optional (default=True)</a:t>
            </a:r>
            <a:r>
              <a:rPr lang="en-GB" dirty="0" smtClean="0">
                <a:effectLst/>
              </a:rPr>
              <a:t>Whether to learn class prior probabilities or not. If false, a uniform prior will be used.</a:t>
            </a:r>
          </a:p>
          <a:p>
            <a:r>
              <a:rPr lang="en-GB" b="1" dirty="0" err="1" smtClean="0">
                <a:effectLst/>
              </a:rPr>
              <a:t>class_prior</a:t>
            </a:r>
            <a:r>
              <a:rPr lang="en-GB" dirty="0" smtClean="0">
                <a:effectLst/>
              </a:rPr>
              <a:t> : </a:t>
            </a:r>
            <a:r>
              <a:rPr lang="en-GB" i="1" dirty="0" smtClean="0">
                <a:effectLst/>
              </a:rPr>
              <a:t>array-like, size (</a:t>
            </a:r>
            <a:r>
              <a:rPr lang="en-GB" i="1" dirty="0" err="1" smtClean="0">
                <a:effectLst/>
              </a:rPr>
              <a:t>n_classes</a:t>
            </a:r>
            <a:r>
              <a:rPr lang="en-GB" i="1" dirty="0" smtClean="0">
                <a:effectLst/>
              </a:rPr>
              <a:t>,), optional (default=None)</a:t>
            </a:r>
            <a:r>
              <a:rPr lang="en-GB" dirty="0" smtClean="0">
                <a:effectLst/>
              </a:rPr>
              <a:t>Prior probabilities of the classes. If specified the priors are not adjusted according to the data.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FEB6C-3EF4-434D-B78A-51F0D83DC17C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49229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5405B6F-EE62-4F96-B2CA-A3F1010BDCAF}" type="slidenum">
              <a:rPr lang="en-GB" altLang="en-US"/>
              <a:pPr/>
              <a:t>31</a:t>
            </a:fld>
            <a:endParaRPr lang="en-GB" altLang="en-US"/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63663" y="3371850"/>
            <a:ext cx="7507287" cy="3194050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60719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fld id="{3062B9BC-B873-4805-8D51-2DA394E8CEE0}" type="slidenum">
              <a:rPr lang="fr-FR" smtClean="0">
                <a:latin typeface="Arial" charset="0"/>
              </a:rPr>
              <a:pPr eaLnBrk="1" hangingPunct="1"/>
              <a:t>32</a:t>
            </a:fld>
            <a:endParaRPr lang="fr-FR" smtClean="0">
              <a:latin typeface="Arial" charset="0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237611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0BF1E3-39E6-481B-815E-0E55DBE8680C}" type="slidenum">
              <a:rPr lang="en-GB" altLang="en-US">
                <a:solidFill>
                  <a:prstClr val="black"/>
                </a:solidFill>
              </a:rPr>
              <a:pPr/>
              <a:t>33</a:t>
            </a:fld>
            <a:endParaRPr lang="en-GB" altLang="en-US">
              <a:solidFill>
                <a:prstClr val="black"/>
              </a:solidFill>
            </a:endParaRPr>
          </a:p>
        </p:txBody>
      </p:sp>
      <p:sp>
        <p:nvSpPr>
          <p:cNvPr id="194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9985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E0A8A4C-58B4-401F-A874-C7969EB7A101}" type="slidenum">
              <a:rPr lang="en-GB" altLang="en-US"/>
              <a:pPr/>
              <a:t>35</a:t>
            </a:fld>
            <a:endParaRPr lang="en-GB" altLang="en-US"/>
          </a:p>
        </p:txBody>
      </p:sp>
      <p:sp>
        <p:nvSpPr>
          <p:cNvPr id="104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71866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F1E88F7-93C7-4328-8802-CDC2CDA29A80}" type="slidenum">
              <a:rPr lang="en-GB" altLang="en-US"/>
              <a:pPr/>
              <a:t>36</a:t>
            </a:fld>
            <a:endParaRPr lang="en-GB" altLang="en-US"/>
          </a:p>
        </p:txBody>
      </p:sp>
      <p:sp>
        <p:nvSpPr>
          <p:cNvPr id="175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5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7120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AE54EA3-CEA5-4F38-B5BE-C983486CF999}" type="slidenum">
              <a:rPr lang="en-GB" altLang="en-US"/>
              <a:pPr/>
              <a:t>37</a:t>
            </a:fld>
            <a:endParaRPr lang="en-GB" altLang="en-US"/>
          </a:p>
        </p:txBody>
      </p:sp>
      <p:sp>
        <p:nvSpPr>
          <p:cNvPr id="185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5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65250" y="3371850"/>
            <a:ext cx="7504113" cy="3195638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17990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38C4BB4-5926-476E-8E58-EC3884C6CB06}" type="slidenum">
              <a:rPr lang="en-GB" altLang="en-US"/>
              <a:pPr/>
              <a:t>38</a:t>
            </a:fld>
            <a:endParaRPr lang="en-GB" altLang="en-US"/>
          </a:p>
        </p:txBody>
      </p:sp>
      <p:sp>
        <p:nvSpPr>
          <p:cNvPr id="179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27338" y="560388"/>
            <a:ext cx="4679950" cy="2633662"/>
          </a:xfrm>
          <a:ln/>
        </p:spPr>
      </p:sp>
      <p:sp>
        <p:nvSpPr>
          <p:cNvPr id="179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09700" y="3362325"/>
            <a:ext cx="7515225" cy="3194050"/>
          </a:xfrm>
        </p:spPr>
        <p:txBody>
          <a:bodyPr lIns="91741" tIns="45871" rIns="91741" bIns="45871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1065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5621F0-C652-431A-B124-EE8323211A8A}" type="slidenum">
              <a:rPr lang="en-GB" altLang="en-US"/>
              <a:pPr/>
              <a:t>39</a:t>
            </a:fld>
            <a:endParaRPr lang="en-GB" altLang="en-US"/>
          </a:p>
        </p:txBody>
      </p:sp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27338" y="560388"/>
            <a:ext cx="4679950" cy="2633662"/>
          </a:xfrm>
          <a:ln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09700" y="3362325"/>
            <a:ext cx="7515225" cy="3194050"/>
          </a:xfrm>
        </p:spPr>
        <p:txBody>
          <a:bodyPr lIns="91741" tIns="45871" rIns="91741" bIns="45871"/>
          <a:lstStyle/>
          <a:p>
            <a:r>
              <a:rPr lang="en-GB" altLang="en-US"/>
              <a:t>Each cluster represents problem solving behaviour pertaining to some </a:t>
            </a:r>
          </a:p>
          <a:p>
            <a:r>
              <a:rPr lang="en-GB" altLang="en-US"/>
              <a:t>part of the faulty KBS.</a:t>
            </a:r>
          </a:p>
          <a:p>
            <a:r>
              <a:rPr lang="en-GB" altLang="en-US"/>
              <a:t>Once the clusters are formed various heuristics can be applied to select </a:t>
            </a:r>
          </a:p>
          <a:p>
            <a:r>
              <a:rPr lang="en-GB" altLang="en-US"/>
              <a:t>one or more  examples from each cluster.</a:t>
            </a:r>
          </a:p>
        </p:txBody>
      </p:sp>
    </p:spTree>
    <p:extLst>
      <p:ext uri="{BB962C8B-B14F-4D97-AF65-F5344CB8AC3E}">
        <p14:creationId xmlns:p14="http://schemas.microsoft.com/office/powerpoint/2010/main" val="3094606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0BF1E3-39E6-481B-815E-0E55DBE8680C}" type="slidenum">
              <a:rPr lang="en-GB" altLang="en-US"/>
              <a:pPr/>
              <a:t>3</a:t>
            </a:fld>
            <a:endParaRPr lang="en-GB" altLang="en-US"/>
          </a:p>
        </p:txBody>
      </p:sp>
      <p:sp>
        <p:nvSpPr>
          <p:cNvPr id="194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47379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0BF1E3-39E6-481B-815E-0E55DBE8680C}" type="slidenum">
              <a:rPr lang="en-GB" altLang="en-US">
                <a:solidFill>
                  <a:prstClr val="black"/>
                </a:solidFill>
              </a:rPr>
              <a:pPr/>
              <a:t>42</a:t>
            </a:fld>
            <a:endParaRPr lang="en-GB" altLang="en-US">
              <a:solidFill>
                <a:prstClr val="black"/>
              </a:solidFill>
            </a:endParaRPr>
          </a:p>
        </p:txBody>
      </p:sp>
      <p:sp>
        <p:nvSpPr>
          <p:cNvPr id="194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53069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To achieve this we need a lexicon with scores and methods or heuristics to handle peculiarities that are common in text</a:t>
            </a:r>
          </a:p>
          <a:p>
            <a:endParaRPr lang="en-GB" dirty="0" smtClean="0"/>
          </a:p>
          <a:p>
            <a:r>
              <a:rPr lang="en-GB" dirty="0" smtClean="0"/>
              <a:t>A diagram to illustrate how a lexicon resource is used to</a:t>
            </a:r>
            <a:r>
              <a:rPr lang="en-GB" baseline="0" dirty="0" smtClean="0"/>
              <a:t> assign sentiment scores and how to aggregate that to allow sentiment analysis.</a:t>
            </a:r>
          </a:p>
          <a:p>
            <a:r>
              <a:rPr lang="en-GB" baseline="0" dirty="0" smtClean="0"/>
              <a:t>Can link to how we use SWN?</a:t>
            </a:r>
          </a:p>
          <a:p>
            <a:endParaRPr lang="en-GB" baseline="0" dirty="0" smtClean="0"/>
          </a:p>
          <a:p>
            <a:r>
              <a:rPr lang="en-GB" dirty="0" smtClean="0"/>
              <a:t>from </a:t>
            </a:r>
            <a:r>
              <a:rPr lang="en-GB" dirty="0" err="1" smtClean="0"/>
              <a:t>nltk.corpus</a:t>
            </a:r>
            <a:r>
              <a:rPr lang="en-GB" dirty="0" smtClean="0"/>
              <a:t> import </a:t>
            </a:r>
            <a:r>
              <a:rPr lang="en-GB" dirty="0" err="1" smtClean="0"/>
              <a:t>sentiwordnet</a:t>
            </a:r>
            <a:r>
              <a:rPr lang="en-GB" dirty="0" smtClean="0"/>
              <a:t> as </a:t>
            </a:r>
            <a:r>
              <a:rPr lang="en-GB" dirty="0" err="1" smtClean="0"/>
              <a:t>swn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awesome = list(</a:t>
            </a:r>
            <a:r>
              <a:rPr lang="en-GB" dirty="0" err="1" smtClean="0"/>
              <a:t>swn.senti_synsets</a:t>
            </a:r>
            <a:r>
              <a:rPr lang="en-GB" dirty="0" smtClean="0"/>
              <a:t>('awesome', 'a'))[0]</a:t>
            </a:r>
          </a:p>
          <a:p>
            <a:r>
              <a:rPr lang="en-GB" dirty="0" smtClean="0"/>
              <a:t>print('Positive Polarity Score:', </a:t>
            </a:r>
            <a:r>
              <a:rPr lang="en-GB" dirty="0" err="1" smtClean="0"/>
              <a:t>awesome.pos_score</a:t>
            </a:r>
            <a:r>
              <a:rPr lang="en-GB" dirty="0" smtClean="0"/>
              <a:t>())</a:t>
            </a:r>
          </a:p>
          <a:p>
            <a:r>
              <a:rPr lang="en-GB" dirty="0" smtClean="0"/>
              <a:t>print('Negative Polarity Score:', </a:t>
            </a:r>
            <a:r>
              <a:rPr lang="en-GB" dirty="0" err="1" smtClean="0"/>
              <a:t>awesome.neg_score</a:t>
            </a:r>
            <a:r>
              <a:rPr lang="en-GB" dirty="0" smtClean="0"/>
              <a:t>())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114BD-C453-44C5-932E-59EAB45AE095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9905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current "official" version of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SentiWordNet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3.0, which is based on </a:t>
            </a:r>
            <a:r>
              <a:rPr lang="en-GB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WordNet</a:t>
            </a:r>
            <a:r>
              <a:rPr lang="en-GB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3.0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SentiWordNet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distributed under the </a:t>
            </a:r>
            <a:r>
              <a:rPr lang="en-GB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Attribution-</a:t>
            </a:r>
            <a:r>
              <a:rPr lang="en-GB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ShareAlike</a:t>
            </a:r>
            <a:r>
              <a:rPr lang="en-GB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 3.0 </a:t>
            </a:r>
            <a:r>
              <a:rPr lang="en-GB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Unported</a:t>
            </a:r>
            <a:r>
              <a:rPr lang="en-GB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 (CC BY-SA 3.0) license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Among the other possibilities, this license allows the use of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SentiWordNet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commercial applications, provided that the application mentions the use of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SentiWordNet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SentiWordNet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attributed to its authors.</a:t>
            </a:r>
          </a:p>
          <a:p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 meaning is in principle infinitely variable and context sensitive. It does not divide up easily into distinct or discrete sub-meanings. </a:t>
            </a:r>
            <a:endParaRPr lang="en-GB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Lexicon based classifier that incorporates </a:t>
            </a:r>
            <a:r>
              <a:rPr lang="en-GB" b="1" dirty="0" smtClean="0"/>
              <a:t>contextual analysis</a:t>
            </a:r>
          </a:p>
          <a:p>
            <a:endParaRPr lang="en-GB" dirty="0" smtClean="0"/>
          </a:p>
          <a:p>
            <a:r>
              <a:rPr lang="en-GB" dirty="0" smtClean="0"/>
              <a:t>--</a:t>
            </a:r>
          </a:p>
          <a:p>
            <a:r>
              <a:rPr lang="en-GB" dirty="0" smtClean="0"/>
              <a:t>Part-of-speech</a:t>
            </a:r>
            <a:r>
              <a:rPr lang="en-GB" baseline="0" dirty="0" smtClean="0"/>
              <a:t> taggers give fairly reliable results. WSD techniques don’t. Thus its OK to perform part-of-speech tagging to extract appropriate score. But to take average at word senses instead of to performing WSD.</a:t>
            </a:r>
          </a:p>
          <a:p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Particular what evidence do we have that WSD does not work (do you have a reference?)</a:t>
            </a: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 We conduct experiment comparing: WSD (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Lesk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approach), using first sense, using average and using weighted (by sense order) average. The last approach turns out to be the best.</a:t>
            </a: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--WSD should have been ideal, however the task is not effective. Also, such is found in previous research: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Denecke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2008,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Pera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al 2010</a:t>
            </a:r>
          </a:p>
          <a:p>
            <a:endParaRPr lang="en-GB" baseline="0" dirty="0" smtClean="0"/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Doesn't WSD not go beyond POS? i.e. the same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could have different senses? I suppose the following is confusing "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SentiWordNet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associates terms with sentiment scores at word-sense level"</a:t>
            </a:r>
            <a:b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--- Yes WSD goes beyond POS.</a:t>
            </a:r>
            <a:b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---The statement can be re-written as "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Sentiwordnet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associates sentiment scores to word-senses (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terms or POS)"</a:t>
            </a:r>
          </a:p>
          <a:p>
            <a:endParaRPr lang="en-GB" dirty="0" smtClean="0"/>
          </a:p>
          <a:p>
            <a:r>
              <a:rPr lang="en-GB" dirty="0" smtClean="0"/>
              <a:t>Word</a:t>
            </a:r>
            <a:r>
              <a:rPr lang="en-GB" baseline="0" dirty="0" smtClean="0"/>
              <a:t> senses in </a:t>
            </a:r>
            <a:r>
              <a:rPr lang="en-GB" baseline="0" dirty="0" err="1" smtClean="0"/>
              <a:t>wordnet</a:t>
            </a:r>
            <a:r>
              <a:rPr lang="en-GB" baseline="0" dirty="0" smtClean="0"/>
              <a:t>/</a:t>
            </a:r>
            <a:r>
              <a:rPr lang="en-GB" baseline="0" dirty="0" err="1" smtClean="0"/>
              <a:t>sentiwordnet</a:t>
            </a:r>
            <a:r>
              <a:rPr lang="en-GB" baseline="0" dirty="0" smtClean="0"/>
              <a:t> are ordered by frequency of use (1</a:t>
            </a:r>
            <a:r>
              <a:rPr lang="en-GB" baseline="30000" dirty="0" smtClean="0"/>
              <a:t>st</a:t>
            </a:r>
            <a:r>
              <a:rPr lang="en-GB" baseline="0" dirty="0" smtClean="0"/>
              <a:t> is the most frequent, followed by 2</a:t>
            </a:r>
            <a:r>
              <a:rPr lang="en-GB" baseline="30000" dirty="0" smtClean="0"/>
              <a:t>nd</a:t>
            </a:r>
            <a:r>
              <a:rPr lang="en-GB" baseline="0" dirty="0" smtClean="0"/>
              <a:t> …). This information is used in calculating average score. First sense is weighted the most followed by 2</a:t>
            </a:r>
            <a:r>
              <a:rPr lang="en-GB" baseline="30000" dirty="0" smtClean="0"/>
              <a:t>nd</a:t>
            </a:r>
            <a:r>
              <a:rPr lang="en-GB" baseline="0" dirty="0" smtClean="0"/>
              <a:t> 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847B7-61F3-3042-B41A-E2A7DFD2AA90}" type="slidenum">
              <a:rPr lang="en-US" smtClean="0">
                <a:solidFill>
                  <a:prstClr val="black"/>
                </a:solidFill>
              </a:rPr>
              <a:pPr/>
              <a:t>45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98720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 need methods or heuristics to handle peculiarities that are common in text</a:t>
            </a:r>
          </a:p>
          <a:p>
            <a:endParaRPr lang="en-GB" dirty="0" smtClean="0"/>
          </a:p>
          <a:p>
            <a:r>
              <a:rPr lang="en-GB" dirty="0" smtClean="0"/>
              <a:t>Lexical modifiers needed to deal with “very”</a:t>
            </a:r>
          </a:p>
          <a:p>
            <a:r>
              <a:rPr lang="en-GB" dirty="0" smtClean="0"/>
              <a:t>Domain –specific terminology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563C9C-38B5-408E-8431-649A50E39972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0727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fld id="{5BA7C678-B7BE-4444-B902-132EA7E719FA}" type="slidenum">
              <a:rPr lang="fr-FR" smtClean="0">
                <a:latin typeface="Arial" charset="0"/>
              </a:rPr>
              <a:pPr eaLnBrk="1" hangingPunct="1"/>
              <a:t>7</a:t>
            </a:fld>
            <a:endParaRPr lang="fr-FR" smtClean="0">
              <a:latin typeface="Arial" charset="0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92322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fld id="{9A6FE49C-4D23-469D-BFFA-07A707AC218E}" type="slidenum">
              <a:rPr lang="fr-FR" smtClean="0">
                <a:latin typeface="Arial" charset="0"/>
              </a:rPr>
              <a:pPr eaLnBrk="1" hangingPunct="1"/>
              <a:t>11</a:t>
            </a:fld>
            <a:endParaRPr lang="fr-FR" smtClean="0">
              <a:latin typeface="Arial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267865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fld id="{E8CCE2D1-E53A-4873-80A5-7C0CAB6AB9BF}" type="slidenum">
              <a:rPr lang="fr-FR" smtClean="0">
                <a:latin typeface="Arial" charset="0"/>
              </a:rPr>
              <a:pPr eaLnBrk="1" hangingPunct="1"/>
              <a:t>12</a:t>
            </a:fld>
            <a:endParaRPr lang="fr-FR" smtClean="0">
              <a:latin typeface="Arial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7727119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9525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fld id="{02BBCCA6-64FE-46CF-8D19-957CA33A84FE}" type="slidenum">
              <a:rPr lang="fr-FR" smtClean="0">
                <a:latin typeface="Arial" charset="0"/>
              </a:rPr>
              <a:pPr eaLnBrk="1" hangingPunct="1"/>
              <a:t>13</a:t>
            </a:fld>
            <a:endParaRPr lang="fr-FR" smtClean="0">
              <a:latin typeface="Arial" charset="0"/>
            </a:endParaRPr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70447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T1 and T2 can</a:t>
            </a:r>
            <a:r>
              <a:rPr lang="en-GB" baseline="0" dirty="0" smtClean="0"/>
              <a:t> be transformers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FEB6C-3EF4-434D-B78A-51F0D83DC17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607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0BF1E3-39E6-481B-815E-0E55DBE8680C}" type="slidenum">
              <a:rPr lang="en-GB" altLang="en-US">
                <a:solidFill>
                  <a:prstClr val="black"/>
                </a:solidFill>
              </a:rPr>
              <a:pPr/>
              <a:t>21</a:t>
            </a:fld>
            <a:endParaRPr lang="en-GB" altLang="en-US">
              <a:solidFill>
                <a:prstClr val="black"/>
              </a:solidFill>
            </a:endParaRPr>
          </a:p>
        </p:txBody>
      </p:sp>
      <p:sp>
        <p:nvSpPr>
          <p:cNvPr id="194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7854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399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 eaLnBrk="0" hangingPunct="0">
              <a:defRPr sz="47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90600" eaLnBrk="0" hangingPunct="0">
              <a:defRPr sz="47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90600" eaLnBrk="0" hangingPunct="0">
              <a:defRPr sz="47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90600" eaLnBrk="0" hangingPunct="0">
              <a:defRPr sz="47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90600" eaLnBrk="0" hangingPunct="0">
              <a:defRPr sz="47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47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47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47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 sz="47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5CFD96FD-51EF-4723-8A91-E237A49C4172}" type="slidenum">
              <a:rPr lang="en-US" altLang="en-US" sz="1300">
                <a:latin typeface="Arial" panose="020B0604020202020204" pitchFamily="34" charset="0"/>
              </a:rPr>
              <a:pPr eaLnBrk="1" hangingPunct="1"/>
              <a:t>26</a:t>
            </a:fld>
            <a:endParaRPr lang="en-US" altLang="en-US" sz="13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80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900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63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4549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317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691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0657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0359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1673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644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69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0134A-32C0-4510-B913-1820FF5834A2}" type="datetimeFigureOut">
              <a:rPr lang="en-GB" smtClean="0"/>
              <a:t>02/11/2018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705A1-954A-4F12-B869-75AD14C7B9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095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3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1.bin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2.emf"/><Relationship Id="rId4" Type="http://schemas.openxmlformats.org/officeDocument/2006/relationships/oleObject" Target="../embeddings/oleObject3.bin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sentiwordnet.isti.cnr.it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Text Analysis: Classification and Clustering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Prof Nirmalie Wiratunga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492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131045"/>
              </p:ext>
            </p:extLst>
          </p:nvPr>
        </p:nvGraphicFramePr>
        <p:xfrm>
          <a:off x="2938408" y="1433151"/>
          <a:ext cx="6179993" cy="31318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6513"/>
                <a:gridCol w="905606"/>
                <a:gridCol w="682082"/>
                <a:gridCol w="828859"/>
                <a:gridCol w="732926"/>
                <a:gridCol w="734847"/>
                <a:gridCol w="847087"/>
                <a:gridCol w="352073"/>
              </a:tblGrid>
              <a:tr h="81625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805" algn="r">
                        <a:lnSpc>
                          <a:spcPct val="100000"/>
                        </a:lnSpc>
                      </a:pPr>
                      <a:r>
                        <a:rPr lang="en-GB" sz="1800" b="1" i="1" spc="-5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t1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995" algn="r">
                        <a:lnSpc>
                          <a:spcPct val="100000"/>
                        </a:lnSpc>
                      </a:pPr>
                      <a:r>
                        <a:rPr lang="en-GB" sz="1800" b="1" i="1" spc="-2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t2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dirty="0" smtClean="0">
                          <a:latin typeface="Arial"/>
                          <a:cs typeface="Arial"/>
                        </a:rPr>
                        <a:t>t3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270" algn="r">
                        <a:lnSpc>
                          <a:spcPct val="100000"/>
                        </a:lnSpc>
                      </a:pPr>
                      <a:r>
                        <a:rPr lang="en-GB" sz="1800" b="1" i="1" spc="-15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t4</a:t>
                      </a:r>
                      <a:endParaRPr sz="1800" b="1" i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t5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t6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4135">
                        <a:lnSpc>
                          <a:spcPts val="875"/>
                        </a:lnSpc>
                      </a:pP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spc="-1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spc="-11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</a:tr>
              <a:tr h="290094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D1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1082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4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157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R="15938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7</a:t>
                      </a: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D2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R="1308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15</a:t>
                      </a: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120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D3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1082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4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232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R="1308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22</a:t>
                      </a: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18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D4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R="15938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102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D5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4066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4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57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R="18923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2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D6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R="18923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8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314506">
                <a:tc>
                  <a:txBody>
                    <a:bodyPr/>
                    <a:lstStyle/>
                    <a:p>
                      <a:pPr marL="3175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D7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R="18923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60460">
                <a:tc>
                  <a:txBody>
                    <a:bodyPr/>
                    <a:lstStyle/>
                    <a:p>
                      <a:pPr marL="31750" algn="r">
                        <a:lnSpc>
                          <a:spcPts val="935"/>
                        </a:lnSpc>
                      </a:pP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 .</a:t>
                      </a:r>
                      <a:r>
                        <a:rPr sz="1800" spc="-20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6" name="Rectangle 3"/>
          <p:cNvSpPr txBox="1">
            <a:spLocks noChangeArrowheads="1"/>
          </p:cNvSpPr>
          <p:nvPr/>
        </p:nvSpPr>
        <p:spPr>
          <a:xfrm>
            <a:off x="1981200" y="457200"/>
            <a:ext cx="8686800" cy="609600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36575" indent="-536575"/>
            <a:r>
              <a:rPr lang="en-US" sz="3200" dirty="0" smtClean="0">
                <a:latin typeface="Calibri" pitchFamily="34" charset="0"/>
              </a:rPr>
              <a:t>Term frequency count Vector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5" name="object 13"/>
          <p:cNvSpPr txBox="1"/>
          <p:nvPr/>
        </p:nvSpPr>
        <p:spPr>
          <a:xfrm>
            <a:off x="2215754" y="4931335"/>
            <a:ext cx="5992256" cy="306329"/>
          </a:xfrm>
          <a:prstGeom prst="rect">
            <a:avLst/>
          </a:prstGeom>
        </p:spPr>
        <p:txBody>
          <a:bodyPr vert="horz" wrap="square" lIns="0" tIns="31459" rIns="0" bIns="0" rtlCol="0">
            <a:spAutoFit/>
          </a:bodyPr>
          <a:lstStyle/>
          <a:p>
            <a:pPr marL="25168">
              <a:spcBef>
                <a:spcPts val="248"/>
              </a:spcBef>
            </a:pP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Each </a:t>
            </a:r>
            <a:r>
              <a:rPr sz="1784" spc="-40" dirty="0">
                <a:solidFill>
                  <a:srgbClr val="363639"/>
                </a:solidFill>
                <a:latin typeface="Arial"/>
                <a:cs typeface="Arial"/>
              </a:rPr>
              <a:t>document </a:t>
            </a:r>
            <a:r>
              <a:rPr sz="1784" spc="-79" dirty="0">
                <a:solidFill>
                  <a:srgbClr val="363639"/>
                </a:solidFill>
                <a:latin typeface="Arial"/>
                <a:cs typeface="Arial"/>
              </a:rPr>
              <a:t>is now </a:t>
            </a: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represented </a:t>
            </a:r>
            <a:r>
              <a:rPr sz="1784" spc="-159" dirty="0">
                <a:solidFill>
                  <a:srgbClr val="363639"/>
                </a:solidFill>
                <a:latin typeface="Arial"/>
                <a:cs typeface="Arial"/>
              </a:rPr>
              <a:t>as </a:t>
            </a:r>
            <a:r>
              <a:rPr sz="1784" spc="-119" dirty="0">
                <a:solidFill>
                  <a:srgbClr val="363639"/>
                </a:solidFill>
                <a:latin typeface="Arial"/>
                <a:cs typeface="Arial"/>
              </a:rPr>
              <a:t>a </a:t>
            </a:r>
            <a:r>
              <a:rPr sz="1784" spc="-20" dirty="0">
                <a:solidFill>
                  <a:srgbClr val="FF0000"/>
                </a:solidFill>
                <a:latin typeface="Arial"/>
                <a:cs typeface="Arial"/>
              </a:rPr>
              <a:t>count </a:t>
            </a:r>
            <a:r>
              <a:rPr sz="1784" spc="-50" dirty="0">
                <a:solidFill>
                  <a:srgbClr val="FF0000"/>
                </a:solidFill>
                <a:latin typeface="Arial"/>
                <a:cs typeface="Arial"/>
              </a:rPr>
              <a:t>vector </a:t>
            </a:r>
            <a:r>
              <a:rPr sz="1784" spc="-198" dirty="0">
                <a:solidFill>
                  <a:srgbClr val="363639"/>
                </a:solidFill>
                <a:latin typeface="Lucida Sans Unicode"/>
                <a:cs typeface="Lucida Sans Unicode"/>
              </a:rPr>
              <a:t>∈ </a:t>
            </a:r>
            <a:r>
              <a:rPr sz="1784" dirty="0">
                <a:solidFill>
                  <a:srgbClr val="363639"/>
                </a:solidFill>
                <a:latin typeface="Arial"/>
                <a:cs typeface="Arial"/>
              </a:rPr>
              <a:t>N</a:t>
            </a:r>
            <a:r>
              <a:rPr sz="1932" baseline="29914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1932" i="1" baseline="29914" dirty="0">
                <a:solidFill>
                  <a:srgbClr val="363639"/>
                </a:solidFill>
                <a:latin typeface="Verdana"/>
                <a:cs typeface="Verdana"/>
              </a:rPr>
              <a:t>V</a:t>
            </a:r>
            <a:r>
              <a:rPr sz="1932" i="1" spc="-192" baseline="29914" dirty="0">
                <a:solidFill>
                  <a:srgbClr val="363639"/>
                </a:solidFill>
                <a:latin typeface="Verdana"/>
                <a:cs typeface="Verdana"/>
              </a:rPr>
              <a:t> </a:t>
            </a:r>
            <a:r>
              <a:rPr sz="1932" spc="-14" baseline="29914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1784" spc="-10" dirty="0">
                <a:solidFill>
                  <a:srgbClr val="363639"/>
                </a:solidFill>
                <a:latin typeface="Arial"/>
                <a:cs typeface="Arial"/>
              </a:rPr>
              <a:t>.</a:t>
            </a:r>
            <a:endParaRPr sz="1784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779817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>
            <a:off x="1524000" y="1287464"/>
            <a:ext cx="8477250" cy="369887"/>
          </a:xfrm>
          <a:prstGeom prst="rect">
            <a:avLst/>
          </a:prstGeom>
          <a:solidFill>
            <a:srgbClr val="FFFFCC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>
            <a:spAutoFit/>
          </a:bodyPr>
          <a:lstStyle/>
          <a:p>
            <a:pPr algn="l">
              <a:defRPr/>
            </a:pPr>
            <a:r>
              <a:rPr lang="en-US" dirty="0">
                <a:solidFill>
                  <a:srgbClr val="0070C0"/>
                </a:solidFill>
              </a:rPr>
              <a:t>Vocabulary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>
          <a:xfrm>
            <a:off x="1981200" y="457200"/>
            <a:ext cx="8686800" cy="609600"/>
          </a:xfrm>
          <a:noFill/>
        </p:spPr>
        <p:txBody>
          <a:bodyPr/>
          <a:lstStyle/>
          <a:p>
            <a:pPr marL="536575" indent="-536575"/>
            <a:r>
              <a:rPr lang="en-US" sz="3200" dirty="0" smtClean="0">
                <a:latin typeface="Calibri" pitchFamily="34" charset="0"/>
              </a:rPr>
              <a:t>Example </a:t>
            </a:r>
            <a:r>
              <a:rPr lang="en-US" sz="3200" dirty="0">
                <a:latin typeface="Calibri" pitchFamily="34" charset="0"/>
                <a:sym typeface="Symbol" pitchFamily="18" charset="2"/>
              </a:rPr>
              <a:t></a:t>
            </a:r>
            <a:r>
              <a:rPr lang="en-US" sz="3200" dirty="0">
                <a:latin typeface="Calibri" pitchFamily="34" charset="0"/>
              </a:rPr>
              <a:t> Vector Space Model,  Term Weighting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17414" name="Rectangle 6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2" name="Groupe 35"/>
          <p:cNvGrpSpPr>
            <a:grpSpLocks/>
          </p:cNvGrpSpPr>
          <p:nvPr/>
        </p:nvGrpSpPr>
        <p:grpSpPr bwMode="auto">
          <a:xfrm>
            <a:off x="1524000" y="2247900"/>
            <a:ext cx="3162300" cy="681038"/>
            <a:chOff x="0" y="2689412"/>
            <a:chExt cx="3162748" cy="681304"/>
          </a:xfrm>
        </p:grpSpPr>
        <p:sp>
          <p:nvSpPr>
            <p:cNvPr id="17449" name="Rectangle 7"/>
            <p:cNvSpPr>
              <a:spLocks noChangeArrowheads="1"/>
            </p:cNvSpPr>
            <p:nvPr/>
          </p:nvSpPr>
          <p:spPr bwMode="auto">
            <a:xfrm>
              <a:off x="2667896" y="2689412"/>
              <a:ext cx="494852" cy="398033"/>
            </a:xfrm>
            <a:prstGeom prst="rect">
              <a:avLst/>
            </a:prstGeom>
            <a:noFill/>
            <a:ln w="19050" algn="ctr">
              <a:solidFill>
                <a:srgbClr val="0070C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rgbClr val="0070C0"/>
                </a:solidFill>
              </a:endParaRPr>
            </a:p>
          </p:txBody>
        </p:sp>
        <p:sp>
          <p:nvSpPr>
            <p:cNvPr id="17450" name="ZoneTexte 8"/>
            <p:cNvSpPr txBox="1">
              <a:spLocks noChangeArrowheads="1"/>
            </p:cNvSpPr>
            <p:nvPr/>
          </p:nvSpPr>
          <p:spPr bwMode="auto">
            <a:xfrm>
              <a:off x="0" y="3001384"/>
              <a:ext cx="114031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r" eaLnBrk="1" hangingPunct="1"/>
              <a:r>
                <a:rPr lang="fr-FR" dirty="0" err="1">
                  <a:solidFill>
                    <a:srgbClr val="0070C0"/>
                  </a:solidFill>
                </a:rPr>
                <a:t>Raw</a:t>
              </a:r>
              <a:r>
                <a:rPr lang="fr-FR" dirty="0">
                  <a:solidFill>
                    <a:srgbClr val="0070C0"/>
                  </a:solidFill>
                </a:rPr>
                <a:t> TF</a:t>
              </a:r>
            </a:p>
          </p:txBody>
        </p:sp>
        <p:cxnSp>
          <p:nvCxnSpPr>
            <p:cNvPr id="17451" name="Connecteur droit avec flèche 10"/>
            <p:cNvCxnSpPr>
              <a:cxnSpLocks noChangeShapeType="1"/>
              <a:stCxn id="17450" idx="3"/>
            </p:cNvCxnSpPr>
            <p:nvPr/>
          </p:nvCxnSpPr>
          <p:spPr bwMode="auto">
            <a:xfrm flipV="1">
              <a:off x="1140310" y="3033656"/>
              <a:ext cx="1452283" cy="152394"/>
            </a:xfrm>
            <a:prstGeom prst="straightConnector1">
              <a:avLst/>
            </a:prstGeom>
            <a:noFill/>
            <a:ln w="19050" algn="ctr">
              <a:solidFill>
                <a:srgbClr val="0070C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2" name="ZoneTexte 21"/>
          <p:cNvSpPr txBox="1">
            <a:spLocks noChangeArrowheads="1"/>
          </p:cNvSpPr>
          <p:nvPr/>
        </p:nvSpPr>
        <p:spPr bwMode="auto">
          <a:xfrm>
            <a:off x="3890964" y="4152900"/>
            <a:ext cx="16668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fr-FR"/>
              <a:t>dexter &gt; lost</a:t>
            </a:r>
          </a:p>
        </p:txBody>
      </p:sp>
      <p:grpSp>
        <p:nvGrpSpPr>
          <p:cNvPr id="3" name="Groupe 38"/>
          <p:cNvGrpSpPr>
            <a:grpSpLocks/>
          </p:cNvGrpSpPr>
          <p:nvPr/>
        </p:nvGrpSpPr>
        <p:grpSpPr bwMode="auto">
          <a:xfrm>
            <a:off x="4632326" y="1666875"/>
            <a:ext cx="2595563" cy="2649538"/>
            <a:chOff x="3108962" y="2086984"/>
            <a:chExt cx="2594384" cy="2648470"/>
          </a:xfrm>
        </p:grpSpPr>
        <p:grpSp>
          <p:nvGrpSpPr>
            <p:cNvPr id="17442" name="Groupe 14"/>
            <p:cNvGrpSpPr>
              <a:grpSpLocks/>
            </p:cNvGrpSpPr>
            <p:nvPr/>
          </p:nvGrpSpPr>
          <p:grpSpPr bwMode="auto">
            <a:xfrm>
              <a:off x="4066390" y="2086984"/>
              <a:ext cx="484095" cy="541307"/>
              <a:chOff x="4066390" y="2086984"/>
              <a:chExt cx="484095" cy="541307"/>
            </a:xfrm>
          </p:grpSpPr>
          <p:sp>
            <p:nvSpPr>
              <p:cNvPr id="17447" name="Rectangle 11"/>
              <p:cNvSpPr>
                <a:spLocks noChangeArrowheads="1"/>
              </p:cNvSpPr>
              <p:nvPr/>
            </p:nvSpPr>
            <p:spPr bwMode="auto">
              <a:xfrm>
                <a:off x="4077148" y="2086984"/>
                <a:ext cx="473337" cy="344244"/>
              </a:xfrm>
              <a:prstGeom prst="rect">
                <a:avLst/>
              </a:prstGeom>
              <a:noFill/>
              <a:ln w="19050" algn="ctr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48" name="ZoneTexte 13"/>
              <p:cNvSpPr txBox="1">
                <a:spLocks noChangeArrowheads="1"/>
              </p:cNvSpPr>
              <p:nvPr/>
            </p:nvSpPr>
            <p:spPr bwMode="auto">
              <a:xfrm>
                <a:off x="4066390" y="2366681"/>
                <a:ext cx="484095" cy="261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 eaLnBrk="1" hangingPunct="1"/>
                <a:r>
                  <a:rPr lang="fr-FR" sz="1100">
                    <a:solidFill>
                      <a:srgbClr val="FF0000"/>
                    </a:solidFill>
                  </a:rPr>
                  <a:t>max</a:t>
                </a:r>
              </a:p>
            </p:txBody>
          </p:sp>
        </p:grpSp>
        <p:grpSp>
          <p:nvGrpSpPr>
            <p:cNvPr id="17443" name="Groupe 15"/>
            <p:cNvGrpSpPr>
              <a:grpSpLocks/>
            </p:cNvGrpSpPr>
            <p:nvPr/>
          </p:nvGrpSpPr>
          <p:grpSpPr bwMode="auto">
            <a:xfrm>
              <a:off x="5219251" y="2712720"/>
              <a:ext cx="484095" cy="541307"/>
              <a:chOff x="4066390" y="2086984"/>
              <a:chExt cx="484095" cy="541307"/>
            </a:xfrm>
          </p:grpSpPr>
          <p:sp>
            <p:nvSpPr>
              <p:cNvPr id="17445" name="Rectangle 16"/>
              <p:cNvSpPr>
                <a:spLocks noChangeArrowheads="1"/>
              </p:cNvSpPr>
              <p:nvPr/>
            </p:nvSpPr>
            <p:spPr bwMode="auto">
              <a:xfrm>
                <a:off x="4077148" y="2086984"/>
                <a:ext cx="473337" cy="344244"/>
              </a:xfrm>
              <a:prstGeom prst="rect">
                <a:avLst/>
              </a:prstGeom>
              <a:noFill/>
              <a:ln w="19050" algn="ctr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46" name="ZoneTexte 17"/>
              <p:cNvSpPr txBox="1">
                <a:spLocks noChangeArrowheads="1"/>
              </p:cNvSpPr>
              <p:nvPr/>
            </p:nvSpPr>
            <p:spPr bwMode="auto">
              <a:xfrm>
                <a:off x="4066390" y="2366681"/>
                <a:ext cx="484095" cy="261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algn="ctr" eaLnBrk="0" fontAlgn="base" hangingPunct="0">
                  <a:spcBef>
                    <a:spcPct val="5000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 eaLnBrk="1" hangingPunct="1"/>
                <a:r>
                  <a:rPr lang="fr-FR" sz="1100">
                    <a:solidFill>
                      <a:srgbClr val="FF0000"/>
                    </a:solidFill>
                  </a:rPr>
                  <a:t>max</a:t>
                </a:r>
              </a:p>
            </p:txBody>
          </p:sp>
        </p:grpSp>
        <p:sp>
          <p:nvSpPr>
            <p:cNvPr id="17444" name="ZoneTexte 22"/>
            <p:cNvSpPr txBox="1">
              <a:spLocks noChangeArrowheads="1"/>
            </p:cNvSpPr>
            <p:nvPr/>
          </p:nvSpPr>
          <p:spPr bwMode="auto">
            <a:xfrm>
              <a:off x="3108962" y="4335344"/>
              <a:ext cx="51636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/>
              <a:r>
                <a:rPr lang="fr-FR" sz="2000">
                  <a:solidFill>
                    <a:srgbClr val="FF0000"/>
                  </a:solidFill>
                  <a:sym typeface="Wingdings" pitchFamily="2" charset="2"/>
                </a:rPr>
                <a:t></a:t>
              </a:r>
              <a:endParaRPr lang="fr-FR" sz="2000">
                <a:solidFill>
                  <a:srgbClr val="FF0000"/>
                </a:solidFill>
              </a:endParaRPr>
            </a:p>
          </p:txBody>
        </p:sp>
      </p:grpSp>
      <p:sp>
        <p:nvSpPr>
          <p:cNvPr id="17418" name="Rectangle 8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6" name="Groupe 39"/>
          <p:cNvGrpSpPr>
            <a:grpSpLocks/>
          </p:cNvGrpSpPr>
          <p:nvPr/>
        </p:nvGrpSpPr>
        <p:grpSpPr bwMode="auto">
          <a:xfrm>
            <a:off x="6945313" y="3506789"/>
            <a:ext cx="2786062" cy="1355725"/>
            <a:chOff x="5421854" y="3506993"/>
            <a:chExt cx="2786229" cy="1355464"/>
          </a:xfrm>
        </p:grpSpPr>
        <p:sp>
          <p:nvSpPr>
            <p:cNvPr id="32" name="Flèche vers le bas 31"/>
            <p:cNvSpPr/>
            <p:nvPr/>
          </p:nvSpPr>
          <p:spPr bwMode="auto">
            <a:xfrm>
              <a:off x="5421854" y="3506993"/>
              <a:ext cx="398486" cy="1355464"/>
            </a:xfrm>
            <a:prstGeom prst="downArrow">
              <a:avLst/>
            </a:prstGeom>
            <a:solidFill>
              <a:schemeClr val="accent5">
                <a:lumMod val="90000"/>
              </a:schemeClr>
            </a:solidFill>
            <a:ln w="19050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17441" name="ZoneTexte 32"/>
            <p:cNvSpPr txBox="1">
              <a:spLocks noChangeArrowheads="1"/>
            </p:cNvSpPr>
            <p:nvPr/>
          </p:nvSpPr>
          <p:spPr bwMode="auto">
            <a:xfrm>
              <a:off x="5852158" y="3872756"/>
              <a:ext cx="2355925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l" eaLnBrk="1" hangingPunct="1"/>
              <a:r>
                <a:rPr lang="en-GB" dirty="0">
                  <a:solidFill>
                    <a:srgbClr val="0070C0"/>
                  </a:solidFill>
                </a:rPr>
                <a:t>Normalization</a:t>
              </a:r>
              <a:br>
                <a:rPr lang="en-GB" dirty="0">
                  <a:solidFill>
                    <a:srgbClr val="0070C0"/>
                  </a:solidFill>
                </a:rPr>
              </a:br>
              <a:r>
                <a:rPr lang="en-GB" sz="1400" dirty="0">
                  <a:solidFill>
                    <a:srgbClr val="0070C0"/>
                  </a:solidFill>
                </a:rPr>
                <a:t>       TF / max(TF)</a:t>
              </a:r>
              <a:endParaRPr lang="en-GB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8" name="Groupe 36"/>
          <p:cNvGrpSpPr>
            <a:grpSpLocks/>
          </p:cNvGrpSpPr>
          <p:nvPr/>
        </p:nvGrpSpPr>
        <p:grpSpPr bwMode="auto">
          <a:xfrm>
            <a:off x="2081213" y="1195389"/>
            <a:ext cx="6642100" cy="3398837"/>
            <a:chOff x="557773" y="1195875"/>
            <a:chExt cx="6640884" cy="3397641"/>
          </a:xfrm>
        </p:grpSpPr>
        <p:pic>
          <p:nvPicPr>
            <p:cNvPr id="17437" name="Picture 6" descr="C:\TMP\18071-user_icon-1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57773" y="3815324"/>
              <a:ext cx="536132" cy="778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38" name="Pensées 20"/>
            <p:cNvSpPr>
              <a:spLocks noChangeArrowheads="1"/>
            </p:cNvSpPr>
            <p:nvPr/>
          </p:nvSpPr>
          <p:spPr bwMode="auto">
            <a:xfrm>
              <a:off x="1430766" y="2777470"/>
              <a:ext cx="3315341" cy="1202860"/>
            </a:xfrm>
            <a:prstGeom prst="cloudCallout">
              <a:avLst>
                <a:gd name="adj1" fmla="val -70833"/>
                <a:gd name="adj2" fmla="val 51861"/>
              </a:avLst>
            </a:prstGeom>
            <a:noFill/>
            <a:ln w="12700" algn="ctr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36000" rIns="36000"/>
            <a:lstStyle/>
            <a:p>
              <a:r>
                <a:rPr lang="fr-FR" dirty="0" smtClean="0">
                  <a:solidFill>
                    <a:srgbClr val="008000"/>
                  </a:solidFill>
                </a:rPr>
                <a:t>I </a:t>
              </a:r>
              <a:r>
                <a:rPr lang="fr-FR" dirty="0" err="1" smtClean="0">
                  <a:solidFill>
                    <a:srgbClr val="008000"/>
                  </a:solidFill>
                </a:rPr>
                <a:t>am</a:t>
              </a:r>
              <a:r>
                <a:rPr lang="fr-FR" dirty="0" smtClean="0">
                  <a:solidFill>
                    <a:srgbClr val="008000"/>
                  </a:solidFill>
                </a:rPr>
                <a:t> </a:t>
              </a:r>
              <a:r>
                <a:rPr lang="fr-FR" dirty="0" err="1" smtClean="0">
                  <a:solidFill>
                    <a:srgbClr val="008000"/>
                  </a:solidFill>
                </a:rPr>
                <a:t>interested</a:t>
              </a:r>
              <a:r>
                <a:rPr lang="fr-FR" dirty="0" smtClean="0">
                  <a:solidFill>
                    <a:srgbClr val="008000"/>
                  </a:solidFill>
                </a:rPr>
                <a:t> in TV </a:t>
              </a:r>
              <a:r>
                <a:rPr lang="fr-FR" dirty="0" err="1" smtClean="0">
                  <a:solidFill>
                    <a:srgbClr val="008000"/>
                  </a:solidFill>
                </a:rPr>
                <a:t>series</a:t>
              </a:r>
              <a:r>
                <a:rPr lang="fr-FR" dirty="0" smtClean="0">
                  <a:solidFill>
                    <a:srgbClr val="008000"/>
                  </a:solidFill>
                </a:rPr>
                <a:t> </a:t>
              </a:r>
              <a:r>
                <a:rPr lang="fr-FR" dirty="0" err="1" smtClean="0">
                  <a:solidFill>
                    <a:srgbClr val="008000"/>
                  </a:solidFill>
                </a:rPr>
                <a:t>that</a:t>
              </a:r>
              <a:r>
                <a:rPr lang="fr-FR" dirty="0" smtClean="0">
                  <a:solidFill>
                    <a:srgbClr val="008000"/>
                  </a:solidFill>
                </a:rPr>
                <a:t> focus on </a:t>
              </a:r>
              <a:r>
                <a:rPr lang="fr-FR" dirty="0" err="1" smtClean="0">
                  <a:solidFill>
                    <a:srgbClr val="008000"/>
                  </a:solidFill>
                </a:rPr>
                <a:t>survival</a:t>
              </a:r>
              <a:r>
                <a:rPr lang="fr-FR" dirty="0" smtClean="0">
                  <a:solidFill>
                    <a:srgbClr val="008000"/>
                  </a:solidFill>
                </a:rPr>
                <a:t> (survive)</a:t>
              </a:r>
              <a:endParaRPr lang="fr-FR" dirty="0">
                <a:solidFill>
                  <a:srgbClr val="008000"/>
                </a:solidFill>
              </a:endParaRPr>
            </a:p>
          </p:txBody>
        </p:sp>
        <p:sp>
          <p:nvSpPr>
            <p:cNvPr id="17439" name="Rectangle 34"/>
            <p:cNvSpPr>
              <a:spLocks noChangeArrowheads="1"/>
            </p:cNvSpPr>
            <p:nvPr/>
          </p:nvSpPr>
          <p:spPr bwMode="auto">
            <a:xfrm>
              <a:off x="6176680" y="1195875"/>
              <a:ext cx="1021977" cy="1430768"/>
            </a:xfrm>
            <a:prstGeom prst="rect">
              <a:avLst/>
            </a:prstGeom>
            <a:noFill/>
            <a:ln w="19050" algn="ctr">
              <a:solidFill>
                <a:srgbClr val="008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421" name="Rectangle 10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422" name="Rectangle 12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423" name="Rectangle 14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9" name="Groupe 25"/>
          <p:cNvGrpSpPr>
            <a:grpSpLocks/>
          </p:cNvGrpSpPr>
          <p:nvPr/>
        </p:nvGrpSpPr>
        <p:grpSpPr bwMode="auto">
          <a:xfrm>
            <a:off x="5553075" y="5648325"/>
            <a:ext cx="484188" cy="541338"/>
            <a:chOff x="4066390" y="2086984"/>
            <a:chExt cx="484095" cy="541307"/>
          </a:xfrm>
        </p:grpSpPr>
        <p:sp>
          <p:nvSpPr>
            <p:cNvPr id="17435" name="Rectangle 26"/>
            <p:cNvSpPr>
              <a:spLocks noChangeArrowheads="1"/>
            </p:cNvSpPr>
            <p:nvPr/>
          </p:nvSpPr>
          <p:spPr bwMode="auto">
            <a:xfrm>
              <a:off x="4077148" y="2086984"/>
              <a:ext cx="473337" cy="344244"/>
            </a:xfrm>
            <a:prstGeom prst="rect">
              <a:avLst/>
            </a:prstGeom>
            <a:noFill/>
            <a:ln w="19050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36" name="ZoneTexte 27"/>
            <p:cNvSpPr txBox="1">
              <a:spLocks noChangeArrowheads="1"/>
            </p:cNvSpPr>
            <p:nvPr/>
          </p:nvSpPr>
          <p:spPr bwMode="auto">
            <a:xfrm>
              <a:off x="4066390" y="2366681"/>
              <a:ext cx="4840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/>
              <a:r>
                <a:rPr lang="fr-FR" sz="1100">
                  <a:solidFill>
                    <a:srgbClr val="FF0000"/>
                  </a:solidFill>
                </a:rPr>
                <a:t>max</a:t>
              </a:r>
            </a:p>
          </p:txBody>
        </p:sp>
      </p:grpSp>
      <p:grpSp>
        <p:nvGrpSpPr>
          <p:cNvPr id="10" name="Groupe 28"/>
          <p:cNvGrpSpPr>
            <a:grpSpLocks/>
          </p:cNvGrpSpPr>
          <p:nvPr/>
        </p:nvGrpSpPr>
        <p:grpSpPr bwMode="auto">
          <a:xfrm>
            <a:off x="6707189" y="6262689"/>
            <a:ext cx="484187" cy="541337"/>
            <a:chOff x="4066390" y="2086984"/>
            <a:chExt cx="484095" cy="541307"/>
          </a:xfrm>
        </p:grpSpPr>
        <p:sp>
          <p:nvSpPr>
            <p:cNvPr id="17433" name="Rectangle 29"/>
            <p:cNvSpPr>
              <a:spLocks noChangeArrowheads="1"/>
            </p:cNvSpPr>
            <p:nvPr/>
          </p:nvSpPr>
          <p:spPr bwMode="auto">
            <a:xfrm>
              <a:off x="4077148" y="2086984"/>
              <a:ext cx="473337" cy="344244"/>
            </a:xfrm>
            <a:prstGeom prst="rect">
              <a:avLst/>
            </a:prstGeom>
            <a:noFill/>
            <a:ln w="19050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34" name="ZoneTexte 30"/>
            <p:cNvSpPr txBox="1">
              <a:spLocks noChangeArrowheads="1"/>
            </p:cNvSpPr>
            <p:nvPr/>
          </p:nvSpPr>
          <p:spPr bwMode="auto">
            <a:xfrm>
              <a:off x="4066390" y="2366681"/>
              <a:ext cx="4840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/>
              <a:r>
                <a:rPr lang="fr-FR" sz="1100">
                  <a:solidFill>
                    <a:srgbClr val="FF0000"/>
                  </a:solidFill>
                </a:rPr>
                <a:t>max</a:t>
              </a:r>
            </a:p>
          </p:txBody>
        </p:sp>
      </p:grp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7683500" y="5260975"/>
            <a:ext cx="1022350" cy="1430338"/>
          </a:xfrm>
          <a:prstGeom prst="rect">
            <a:avLst/>
          </a:prstGeom>
          <a:noFill/>
          <a:ln w="19050" algn="ctr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ZoneTexte 41"/>
          <p:cNvSpPr txBox="1">
            <a:spLocks noChangeArrowheads="1"/>
          </p:cNvSpPr>
          <p:nvPr/>
        </p:nvSpPr>
        <p:spPr bwMode="auto">
          <a:xfrm>
            <a:off x="7351713" y="4864100"/>
            <a:ext cx="16684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fr-FR">
                <a:solidFill>
                  <a:srgbClr val="008000"/>
                </a:solidFill>
              </a:rPr>
              <a:t>dexter &lt; lost</a:t>
            </a:r>
          </a:p>
        </p:txBody>
      </p:sp>
      <p:sp>
        <p:nvSpPr>
          <p:cNvPr id="17428" name="Rectangle 16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17429" name="Picture 1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6550" y="1398589"/>
            <a:ext cx="7024688" cy="127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30" name="Rectangle 18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7431" name="Rectangle 20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17432" name="Picture 19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989" y="5365751"/>
            <a:ext cx="7070725" cy="127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395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4" grpId="0" animBg="1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title"/>
          </p:nvPr>
        </p:nvSpPr>
        <p:spPr>
          <a:xfrm>
            <a:off x="1981200" y="457200"/>
            <a:ext cx="8686800" cy="609600"/>
          </a:xfrm>
          <a:noFill/>
        </p:spPr>
        <p:txBody>
          <a:bodyPr/>
          <a:lstStyle/>
          <a:p>
            <a:pPr marL="536575" indent="-536575"/>
            <a:r>
              <a:rPr lang="en-US" sz="3200" dirty="0" smtClean="0">
                <a:latin typeface="Calibri" pitchFamily="34" charset="0"/>
              </a:rPr>
              <a:t>Example </a:t>
            </a:r>
            <a:r>
              <a:rPr lang="en-US" sz="3200" dirty="0">
                <a:latin typeface="Calibri" pitchFamily="34" charset="0"/>
                <a:sym typeface="Symbol" pitchFamily="18" charset="2"/>
              </a:rPr>
              <a:t></a:t>
            </a:r>
            <a:r>
              <a:rPr lang="en-US" sz="3200" dirty="0">
                <a:latin typeface="Calibri" pitchFamily="34" charset="0"/>
              </a:rPr>
              <a:t> More on Term Weighting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2208214" y="66675"/>
            <a:ext cx="84597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 sz="1600" b="1">
                <a:solidFill>
                  <a:schemeClr val="bg1"/>
                </a:solidFill>
              </a:rPr>
              <a:t>Series-O-Rama: Search &amp; Recommend TV series with SQL</a:t>
            </a:r>
            <a:r>
              <a:rPr lang="en-US">
                <a:solidFill>
                  <a:schemeClr val="bg1"/>
                </a:solidFill>
              </a:rPr>
              <a:t>	</a:t>
            </a:r>
            <a:r>
              <a:rPr lang="en-US" sz="1200">
                <a:solidFill>
                  <a:schemeClr val="hlink"/>
                </a:solidFill>
              </a:rPr>
              <a:t>Guillaume Cabanac</a:t>
            </a:r>
          </a:p>
        </p:txBody>
      </p:sp>
      <p:sp>
        <p:nvSpPr>
          <p:cNvPr id="19461" name="Rectangle 6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9462" name="Rectangle 8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" name="ZoneTexte 47"/>
          <p:cNvSpPr txBox="1"/>
          <p:nvPr/>
        </p:nvSpPr>
        <p:spPr>
          <a:xfrm>
            <a:off x="3686175" y="1290638"/>
            <a:ext cx="6078538" cy="246062"/>
          </a:xfrm>
          <a:prstGeom prst="rect">
            <a:avLst/>
          </a:prstGeom>
          <a:solidFill>
            <a:srgbClr val="FFFFCC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tIns="0" bIns="0">
            <a:spAutoFit/>
          </a:bodyPr>
          <a:lstStyle/>
          <a:p>
            <a:pPr>
              <a:tabLst>
                <a:tab pos="355600" algn="l"/>
                <a:tab pos="1612900" algn="l"/>
                <a:tab pos="2689225" algn="l"/>
                <a:tab pos="3948113" algn="l"/>
                <a:tab pos="4130675" algn="l"/>
                <a:tab pos="5475288" algn="l"/>
              </a:tabLst>
              <a:defRPr/>
            </a:pPr>
            <a:r>
              <a:rPr lang="fr-FR" sz="1600" dirty="0"/>
              <a:t>	1	45	1467	6790	</a:t>
            </a:r>
            <a:r>
              <a:rPr lang="fr-FR" sz="1600" i="1" dirty="0"/>
              <a:t>n</a:t>
            </a:r>
          </a:p>
        </p:txBody>
      </p:sp>
      <p:sp>
        <p:nvSpPr>
          <p:cNvPr id="19464" name="Rectangle 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19465" name="Picture 6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639" y="1635126"/>
            <a:ext cx="7070725" cy="127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6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9467" name="Rectangle 1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19468" name="Picture 1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6839" y="3209925"/>
            <a:ext cx="4924425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ZoneTexte 23"/>
          <p:cNvSpPr txBox="1"/>
          <p:nvPr/>
        </p:nvSpPr>
        <p:spPr>
          <a:xfrm>
            <a:off x="1809750" y="3163888"/>
            <a:ext cx="8147050" cy="31547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2000" dirty="0"/>
              <a:t>1 TV series = 1 vector</a:t>
            </a:r>
          </a:p>
          <a:p>
            <a:pPr algn="l">
              <a:defRPr/>
            </a:pPr>
            <a:endParaRPr lang="en-US" sz="2000" dirty="0">
              <a:solidFill>
                <a:schemeClr val="bg2"/>
              </a:solidFill>
            </a:endParaRPr>
          </a:p>
          <a:p>
            <a:pPr>
              <a:spcBef>
                <a:spcPts val="600"/>
              </a:spcBef>
              <a:defRPr/>
            </a:pPr>
            <a:r>
              <a:rPr lang="en-US" sz="2000" dirty="0">
                <a:solidFill>
                  <a:srgbClr val="C00000"/>
                </a:solidFill>
                <a:sym typeface="Wingdings"/>
              </a:rPr>
              <a:t></a:t>
            </a:r>
            <a:r>
              <a:rPr lang="en-US" sz="2000" dirty="0">
                <a:solidFill>
                  <a:schemeClr val="bg2"/>
                </a:solidFill>
                <a:sym typeface="Wingdings"/>
              </a:rPr>
              <a:t> </a:t>
            </a:r>
            <a:r>
              <a:rPr lang="en-US" sz="2000" dirty="0">
                <a:sym typeface="Wingdings"/>
              </a:rPr>
              <a:t>All terms are supposed to be equally representative</a:t>
            </a:r>
          </a:p>
          <a:p>
            <a:pPr>
              <a:spcBef>
                <a:spcPts val="600"/>
              </a:spcBef>
              <a:tabLst>
                <a:tab pos="990600" algn="l"/>
              </a:tabLst>
              <a:defRPr/>
            </a:pPr>
            <a:r>
              <a:rPr lang="en-US" sz="2000" dirty="0">
                <a:sym typeface="Wingdings"/>
              </a:rPr>
              <a:t>	… </a:t>
            </a:r>
            <a:r>
              <a:rPr lang="en-US" sz="2000" dirty="0">
                <a:solidFill>
                  <a:srgbClr val="C00000"/>
                </a:solidFill>
                <a:sym typeface="Wingdings"/>
              </a:rPr>
              <a:t>but</a:t>
            </a:r>
            <a:r>
              <a:rPr lang="en-US" sz="2000" dirty="0">
                <a:sym typeface="Wingdings"/>
              </a:rPr>
              <a:t> ‘</a:t>
            </a:r>
            <a:r>
              <a:rPr lang="en-US" sz="2000" dirty="0">
                <a:solidFill>
                  <a:srgbClr val="0070C0"/>
                </a:solidFill>
                <a:sym typeface="Wingdings"/>
              </a:rPr>
              <a:t>survive</a:t>
            </a:r>
            <a:r>
              <a:rPr lang="en-US" sz="2000" dirty="0">
                <a:sym typeface="Wingdings"/>
              </a:rPr>
              <a:t>’ is way more unusual than ‘</a:t>
            </a:r>
            <a:r>
              <a:rPr lang="en-US" sz="2000" dirty="0">
                <a:solidFill>
                  <a:srgbClr val="0070C0"/>
                </a:solidFill>
                <a:sym typeface="Wingdings"/>
              </a:rPr>
              <a:t>people</a:t>
            </a:r>
            <a:r>
              <a:rPr lang="en-US" sz="2000" dirty="0">
                <a:sym typeface="Wingdings"/>
              </a:rPr>
              <a:t>’</a:t>
            </a:r>
          </a:p>
          <a:p>
            <a:pPr>
              <a:spcBef>
                <a:spcPts val="600"/>
              </a:spcBef>
              <a:tabLst>
                <a:tab pos="990600" algn="l"/>
                <a:tab pos="1968500" algn="l"/>
              </a:tabLst>
              <a:defRPr/>
            </a:pPr>
            <a:r>
              <a:rPr lang="en-US" sz="2000" dirty="0">
                <a:sym typeface="Wingdings"/>
              </a:rPr>
              <a:t>		</a:t>
            </a:r>
            <a:r>
              <a:rPr lang="en-US" sz="2000" dirty="0">
                <a:sym typeface="Symbol"/>
              </a:rPr>
              <a:t> ‘</a:t>
            </a:r>
            <a:r>
              <a:rPr lang="en-US" sz="2000" dirty="0">
                <a:solidFill>
                  <a:srgbClr val="0070C0"/>
                </a:solidFill>
                <a:sym typeface="Symbol"/>
              </a:rPr>
              <a:t>survive</a:t>
            </a:r>
            <a:r>
              <a:rPr lang="en-US" sz="2000" dirty="0">
                <a:sym typeface="Symbol"/>
              </a:rPr>
              <a:t>’ better represents Lost than ‘</a:t>
            </a:r>
            <a:r>
              <a:rPr lang="en-US" sz="2000" dirty="0">
                <a:solidFill>
                  <a:srgbClr val="0070C0"/>
                </a:solidFill>
                <a:sym typeface="Symbol"/>
              </a:rPr>
              <a:t>people</a:t>
            </a:r>
            <a:r>
              <a:rPr lang="en-US" sz="2000" dirty="0">
                <a:sym typeface="Symbol"/>
              </a:rPr>
              <a:t>’ does</a:t>
            </a:r>
          </a:p>
          <a:p>
            <a:pPr>
              <a:tabLst>
                <a:tab pos="990600" algn="l"/>
                <a:tab pos="1968500" algn="l"/>
              </a:tabLst>
              <a:defRPr/>
            </a:pPr>
            <a:r>
              <a:rPr lang="en-US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Symbol"/>
              </a:rPr>
              <a:t/>
            </a:r>
            <a:br>
              <a:rPr lang="en-US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Symbol"/>
              </a:rPr>
            </a:b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Symbol"/>
              </a:rPr>
              <a:t>IDF: Inverse Document Frequency</a:t>
            </a:r>
          </a:p>
          <a:p>
            <a:pPr>
              <a:tabLst>
                <a:tab pos="990600" algn="l"/>
                <a:tab pos="1968500" algn="l"/>
              </a:tabLst>
              <a:defRPr/>
            </a:pPr>
            <a:r>
              <a:rPr lang="en-US" sz="2000" dirty="0">
                <a:sym typeface="Symbol"/>
              </a:rPr>
              <a:t>	</a:t>
            </a:r>
            <a:endParaRPr lang="en-US" sz="2000" dirty="0">
              <a:sym typeface="Wingdings"/>
            </a:endParaRPr>
          </a:p>
          <a:p>
            <a:pPr algn="l">
              <a:defRPr/>
            </a:pP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19470" name="Rectangle 2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9471" name="Rectangle 4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65539" name="Picture 3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863" y="6261100"/>
            <a:ext cx="3479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73" name="Rectangle 6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65541" name="Picture 5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938" y="6261100"/>
            <a:ext cx="363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75" name="Rectangle 8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65543" name="Picture 7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701" y="5404207"/>
            <a:ext cx="4266670" cy="679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41763" y="2533651"/>
            <a:ext cx="6411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0.00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1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title"/>
          </p:nvPr>
        </p:nvSpPr>
        <p:spPr>
          <a:xfrm>
            <a:off x="1981200" y="457200"/>
            <a:ext cx="8686800" cy="609600"/>
          </a:xfrm>
          <a:noFill/>
        </p:spPr>
        <p:txBody>
          <a:bodyPr/>
          <a:lstStyle/>
          <a:p>
            <a:pPr marL="536575" indent="-536575"/>
            <a:r>
              <a:rPr lang="en-US" sz="3200" dirty="0" smtClean="0">
                <a:latin typeface="Calibri" pitchFamily="34" charset="0"/>
              </a:rPr>
              <a:t>Example </a:t>
            </a:r>
            <a:r>
              <a:rPr lang="en-US" sz="3200" dirty="0">
                <a:latin typeface="Calibri" pitchFamily="34" charset="0"/>
                <a:sym typeface="Symbol" pitchFamily="18" charset="2"/>
              </a:rPr>
              <a:t></a:t>
            </a:r>
            <a:r>
              <a:rPr lang="en-US" sz="3200" dirty="0">
                <a:latin typeface="Calibri" pitchFamily="34" charset="0"/>
              </a:rPr>
              <a:t> The Big Picture: TF*IDF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20484" name="Text Box 4"/>
          <p:cNvSpPr txBox="1">
            <a:spLocks noChangeArrowheads="1"/>
          </p:cNvSpPr>
          <p:nvPr/>
        </p:nvSpPr>
        <p:spPr bwMode="auto">
          <a:xfrm>
            <a:off x="2208214" y="66675"/>
            <a:ext cx="84597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 sz="1600" b="1">
                <a:solidFill>
                  <a:schemeClr val="bg1"/>
                </a:solidFill>
              </a:rPr>
              <a:t>Series-O-Rama: Search &amp; Recommend TV series with SQL</a:t>
            </a:r>
            <a:r>
              <a:rPr lang="en-US">
                <a:solidFill>
                  <a:schemeClr val="bg1"/>
                </a:solidFill>
              </a:rPr>
              <a:t>	</a:t>
            </a:r>
            <a:r>
              <a:rPr lang="en-US" sz="1200">
                <a:solidFill>
                  <a:schemeClr val="hlink"/>
                </a:solidFill>
              </a:rPr>
              <a:t>Guillaume Cabanac</a:t>
            </a:r>
          </a:p>
        </p:txBody>
      </p:sp>
      <p:sp>
        <p:nvSpPr>
          <p:cNvPr id="20485" name="Rectangle 6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486" name="Rectangle 8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487" name="Rectangle 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48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489" name="Rectangle 1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4" name="ZoneTexte 23"/>
          <p:cNvSpPr txBox="1"/>
          <p:nvPr/>
        </p:nvSpPr>
        <p:spPr>
          <a:xfrm>
            <a:off x="698677" y="4262629"/>
            <a:ext cx="8147780" cy="23237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2000" dirty="0">
                <a:solidFill>
                  <a:schemeClr val="bg2"/>
                </a:solidFill>
              </a:rPr>
              <a:t>1 TV series = 1 vector</a:t>
            </a:r>
          </a:p>
          <a:p>
            <a:pPr>
              <a:spcBef>
                <a:spcPts val="600"/>
              </a:spcBef>
              <a:defRPr/>
            </a:pPr>
            <a:endParaRPr lang="en-US" sz="2000" dirty="0">
              <a:solidFill>
                <a:srgbClr val="C00000"/>
              </a:solidFill>
              <a:sym typeface="Wingdings"/>
            </a:endParaRPr>
          </a:p>
          <a:p>
            <a:pPr>
              <a:spcBef>
                <a:spcPts val="600"/>
              </a:spcBef>
              <a:tabLst>
                <a:tab pos="723900" algn="l"/>
              </a:tabLst>
              <a:defRPr/>
            </a:pPr>
            <a:r>
              <a:rPr lang="en-US" sz="2000" dirty="0">
                <a:solidFill>
                  <a:srgbClr val="C00000"/>
                </a:solidFill>
                <a:sym typeface="Wingdings"/>
              </a:rPr>
              <a:t>Some Limitations</a:t>
            </a:r>
          </a:p>
          <a:p>
            <a:pPr>
              <a:spcBef>
                <a:spcPts val="600"/>
              </a:spcBef>
              <a:tabLst>
                <a:tab pos="723900" algn="l"/>
                <a:tab pos="4305300" algn="l"/>
              </a:tabLst>
              <a:defRPr/>
            </a:pPr>
            <a:r>
              <a:rPr lang="en-US" sz="2000" dirty="0">
                <a:solidFill>
                  <a:srgbClr val="C00000"/>
                </a:solidFill>
                <a:sym typeface="Wingdings"/>
              </a:rPr>
              <a:t>	</a:t>
            </a:r>
            <a:r>
              <a:rPr lang="en-US" sz="2000" dirty="0">
                <a:solidFill>
                  <a:schemeClr val="bg2"/>
                </a:solidFill>
                <a:sym typeface="Wingdings"/>
              </a:rPr>
              <a:t>  </a:t>
            </a:r>
            <a:r>
              <a:rPr lang="en-US" sz="2000" dirty="0">
                <a:sym typeface="Wingdings"/>
              </a:rPr>
              <a:t>Term positions?	e.g., “ice truck killer” in Dexter</a:t>
            </a:r>
          </a:p>
          <a:p>
            <a:pPr>
              <a:spcBef>
                <a:spcPts val="600"/>
              </a:spcBef>
              <a:tabLst>
                <a:tab pos="723900" algn="l"/>
                <a:tab pos="4305300" algn="l"/>
              </a:tabLst>
              <a:defRPr/>
            </a:pPr>
            <a:r>
              <a:rPr lang="en-US" sz="2000" dirty="0">
                <a:solidFill>
                  <a:srgbClr val="C00000"/>
                </a:solidFill>
                <a:sym typeface="Wingdings"/>
              </a:rPr>
              <a:t>	</a:t>
            </a:r>
            <a:r>
              <a:rPr lang="en-US" sz="2000" dirty="0">
                <a:solidFill>
                  <a:schemeClr val="bg2"/>
                </a:solidFill>
                <a:sym typeface="Wingdings"/>
              </a:rPr>
              <a:t>  </a:t>
            </a:r>
            <a:r>
              <a:rPr lang="en-US" sz="2000" dirty="0">
                <a:sym typeface="Wingdings"/>
              </a:rPr>
              <a:t>Stemming?	e.g., </a:t>
            </a:r>
            <a:r>
              <a:rPr lang="en-US" sz="2000" dirty="0" err="1">
                <a:sym typeface="Wingdings"/>
              </a:rPr>
              <a:t>anana</a:t>
            </a:r>
            <a:r>
              <a:rPr lang="en-US" sz="2000" strike="sngStrike" dirty="0" err="1">
                <a:solidFill>
                  <a:srgbClr val="C00000"/>
                </a:solidFill>
                <a:sym typeface="Wingdings"/>
              </a:rPr>
              <a:t>s</a:t>
            </a:r>
            <a:r>
              <a:rPr lang="en-US" sz="2000" dirty="0">
                <a:sym typeface="Wingdings"/>
              </a:rPr>
              <a:t>, </a:t>
            </a:r>
            <a:r>
              <a:rPr lang="en-US" sz="2000" dirty="0" err="1">
                <a:sym typeface="Wingdings"/>
              </a:rPr>
              <a:t>christma</a:t>
            </a:r>
            <a:r>
              <a:rPr lang="en-US" sz="2000" strike="sngStrike" dirty="0" err="1">
                <a:solidFill>
                  <a:srgbClr val="C00000"/>
                </a:solidFill>
                <a:sym typeface="Wingdings"/>
              </a:rPr>
              <a:t>s</a:t>
            </a:r>
            <a:endParaRPr lang="en-US" sz="2000" strike="sngStrike" dirty="0">
              <a:solidFill>
                <a:srgbClr val="C00000"/>
              </a:solidFill>
              <a:sym typeface="Wingdings"/>
            </a:endParaRPr>
          </a:p>
          <a:p>
            <a:pPr>
              <a:spcBef>
                <a:spcPts val="600"/>
              </a:spcBef>
              <a:tabLst>
                <a:tab pos="723900" algn="l"/>
                <a:tab pos="4305300" algn="l"/>
              </a:tabLst>
              <a:defRPr/>
            </a:pPr>
            <a:r>
              <a:rPr lang="en-US" sz="2000" dirty="0">
                <a:solidFill>
                  <a:srgbClr val="C00000"/>
                </a:solidFill>
                <a:sym typeface="Wingdings"/>
              </a:rPr>
              <a:t>	</a:t>
            </a:r>
            <a:r>
              <a:rPr lang="en-US" sz="2000" dirty="0">
                <a:solidFill>
                  <a:schemeClr val="bg2"/>
                </a:solidFill>
                <a:sym typeface="Wingdings"/>
              </a:rPr>
              <a:t>  </a:t>
            </a:r>
            <a:r>
              <a:rPr lang="en-US" sz="2000" dirty="0">
                <a:sym typeface="Wingdings"/>
              </a:rPr>
              <a:t>Mixture of languages?    	e.g., </a:t>
            </a:r>
            <a:r>
              <a:rPr lang="en-US" sz="2000" dirty="0" err="1">
                <a:sym typeface="Wingdings"/>
              </a:rPr>
              <a:t>amusant</a:t>
            </a:r>
            <a:r>
              <a:rPr lang="en-US" sz="2000" baseline="-25000" dirty="0" err="1">
                <a:sym typeface="Wingdings"/>
              </a:rPr>
              <a:t>FR</a:t>
            </a:r>
            <a:r>
              <a:rPr lang="en-US" sz="2000" dirty="0">
                <a:sym typeface="Wingdings"/>
              </a:rPr>
              <a:t> vs. </a:t>
            </a:r>
            <a:r>
              <a:rPr lang="en-US" sz="2000" dirty="0" err="1">
                <a:sym typeface="Wingdings"/>
              </a:rPr>
              <a:t>fun</a:t>
            </a:r>
            <a:r>
              <a:rPr lang="en-US" sz="2000" baseline="-25000" dirty="0" err="1">
                <a:sym typeface="Wingdings"/>
              </a:rPr>
              <a:t>EN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20491" name="Rectangle 2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492" name="Rectangle 4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493" name="Rectangle 6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494" name="Rectangle 8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21" name="Picture 5" descr="C:\TMP\0568c396cfb85e20614381dd1be6b07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4938" y="4324351"/>
            <a:ext cx="508635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6" name="Rectangle 2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20497" name="Picture 1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32" y="2643186"/>
            <a:ext cx="8886624" cy="1209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8" name="Rectangle 4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20499" name="Picture 3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489" y="1333500"/>
            <a:ext cx="3343275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ZoneTexte 25"/>
          <p:cNvSpPr txBox="1"/>
          <p:nvPr/>
        </p:nvSpPr>
        <p:spPr>
          <a:xfrm>
            <a:off x="1885950" y="2006600"/>
            <a:ext cx="8420100" cy="40005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2000" dirty="0"/>
              <a:t>An important term for series S         </a:t>
            </a:r>
            <a:r>
              <a:rPr lang="en-US" sz="2000" dirty="0">
                <a:solidFill>
                  <a:srgbClr val="008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frequent in S</a:t>
            </a:r>
            <a:r>
              <a:rPr lang="en-US" sz="2000" dirty="0"/>
              <a:t>      and         </a:t>
            </a:r>
            <a:r>
              <a:rPr lang="en-US" sz="2000" dirty="0">
                <a:solidFill>
                  <a:srgbClr val="CC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globally unusual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081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635208"/>
              </p:ext>
            </p:extLst>
          </p:nvPr>
        </p:nvGraphicFramePr>
        <p:xfrm>
          <a:off x="2938408" y="1433151"/>
          <a:ext cx="7130265" cy="31318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65119"/>
                <a:gridCol w="1044857"/>
                <a:gridCol w="786963"/>
                <a:gridCol w="956309"/>
                <a:gridCol w="845625"/>
                <a:gridCol w="847842"/>
                <a:gridCol w="977340"/>
                <a:gridCol w="406210"/>
              </a:tblGrid>
              <a:tr h="81625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805" algn="r">
                        <a:lnSpc>
                          <a:spcPct val="100000"/>
                        </a:lnSpc>
                      </a:pPr>
                      <a:r>
                        <a:rPr lang="en-GB" sz="1800" b="1" i="1" spc="-5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t1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995" algn="r">
                        <a:lnSpc>
                          <a:spcPct val="100000"/>
                        </a:lnSpc>
                      </a:pPr>
                      <a:r>
                        <a:rPr lang="en-GB" sz="1800" b="1" i="1" spc="-2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t2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dirty="0" smtClean="0">
                          <a:latin typeface="Arial"/>
                          <a:cs typeface="Arial"/>
                        </a:rPr>
                        <a:t>t3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270" algn="r">
                        <a:lnSpc>
                          <a:spcPct val="100000"/>
                        </a:lnSpc>
                      </a:pPr>
                      <a:r>
                        <a:rPr lang="en-GB" sz="1800" b="1" i="1" spc="-15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t4</a:t>
                      </a:r>
                      <a:endParaRPr sz="1800" b="1" i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t5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t6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4135" algn="r">
                        <a:lnSpc>
                          <a:spcPts val="875"/>
                        </a:lnSpc>
                      </a:pPr>
                      <a:r>
                        <a:rPr sz="1800" b="1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b="1" spc="-1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b="1" spc="-11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b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</a:tr>
              <a:tr h="290094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D1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5.25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3.18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0.35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D2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1.21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6.10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solidFill>
                          <a:srgbClr val="FF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120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D3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8.59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2.54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1.51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0.25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D4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24154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1.54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102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D5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2.85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2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D6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1.51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1.90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0.12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5.25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0.88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314506">
                <a:tc>
                  <a:txBody>
                    <a:bodyPr/>
                    <a:lstStyle/>
                    <a:p>
                      <a:pPr marL="3175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D7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1.37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0.11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4.15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0.25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1.95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60460">
                <a:tc>
                  <a:txBody>
                    <a:bodyPr/>
                    <a:lstStyle/>
                    <a:p>
                      <a:pPr marL="31750" algn="r">
                        <a:lnSpc>
                          <a:spcPts val="935"/>
                        </a:lnSpc>
                      </a:pP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 .</a:t>
                      </a:r>
                      <a:r>
                        <a:rPr sz="1800" spc="-20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6" name="Rectangle 3"/>
          <p:cNvSpPr txBox="1">
            <a:spLocks noChangeArrowheads="1"/>
          </p:cNvSpPr>
          <p:nvPr/>
        </p:nvSpPr>
        <p:spPr>
          <a:xfrm>
            <a:off x="1981200" y="457200"/>
            <a:ext cx="8686800" cy="609600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36575" indent="-536575"/>
            <a:r>
              <a:rPr lang="en-US" sz="3200" dirty="0" smtClean="0">
                <a:latin typeface="Calibri" pitchFamily="34" charset="0"/>
              </a:rPr>
              <a:t>Term frequency x IDF vector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6" name="object 738"/>
          <p:cNvSpPr txBox="1"/>
          <p:nvPr/>
        </p:nvSpPr>
        <p:spPr>
          <a:xfrm>
            <a:off x="2215729" y="4880590"/>
            <a:ext cx="9617042" cy="283117"/>
          </a:xfrm>
          <a:prstGeom prst="rect">
            <a:avLst/>
          </a:prstGeom>
        </p:spPr>
        <p:txBody>
          <a:bodyPr vert="horz" wrap="square" lIns="0" tIns="31459" rIns="0" bIns="0" rtlCol="0">
            <a:spAutoFit/>
          </a:bodyPr>
          <a:lstStyle/>
          <a:p>
            <a:pPr marL="25168">
              <a:lnSpc>
                <a:spcPts val="1883"/>
              </a:lnSpc>
              <a:spcBef>
                <a:spcPts val="248"/>
              </a:spcBef>
            </a:pP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Each </a:t>
            </a:r>
            <a:r>
              <a:rPr sz="1784" spc="-40" dirty="0">
                <a:solidFill>
                  <a:srgbClr val="363639"/>
                </a:solidFill>
                <a:latin typeface="Arial"/>
                <a:cs typeface="Arial"/>
              </a:rPr>
              <a:t>document </a:t>
            </a:r>
            <a:r>
              <a:rPr sz="1784" spc="-79" dirty="0">
                <a:solidFill>
                  <a:srgbClr val="363639"/>
                </a:solidFill>
                <a:latin typeface="Arial"/>
                <a:cs typeface="Arial"/>
              </a:rPr>
              <a:t>is now </a:t>
            </a: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represented </a:t>
            </a:r>
            <a:r>
              <a:rPr sz="1784" spc="-159" dirty="0">
                <a:solidFill>
                  <a:srgbClr val="363639"/>
                </a:solidFill>
                <a:latin typeface="Arial"/>
                <a:cs typeface="Arial"/>
              </a:rPr>
              <a:t>as </a:t>
            </a:r>
            <a:r>
              <a:rPr sz="1784" spc="-119" dirty="0">
                <a:solidFill>
                  <a:srgbClr val="363639"/>
                </a:solidFill>
                <a:latin typeface="Arial"/>
                <a:cs typeface="Arial"/>
              </a:rPr>
              <a:t>a </a:t>
            </a:r>
            <a:r>
              <a:rPr sz="1784" spc="-59" dirty="0">
                <a:solidFill>
                  <a:srgbClr val="FF0000"/>
                </a:solidFill>
                <a:latin typeface="Arial"/>
                <a:cs typeface="Arial"/>
              </a:rPr>
              <a:t>real-valued </a:t>
            </a:r>
            <a:r>
              <a:rPr sz="1784" spc="-50" dirty="0">
                <a:solidFill>
                  <a:srgbClr val="FF0000"/>
                </a:solidFill>
                <a:latin typeface="Arial"/>
                <a:cs typeface="Arial"/>
              </a:rPr>
              <a:t>vector </a:t>
            </a:r>
            <a:r>
              <a:rPr sz="1784" spc="-10" dirty="0">
                <a:solidFill>
                  <a:srgbClr val="363639"/>
                </a:solidFill>
                <a:latin typeface="Arial"/>
                <a:cs typeface="Arial"/>
              </a:rPr>
              <a:t>of </a:t>
            </a:r>
            <a:r>
              <a:rPr sz="1784" spc="50" dirty="0" err="1">
                <a:solidFill>
                  <a:srgbClr val="363639"/>
                </a:solidFill>
                <a:latin typeface="Arial"/>
                <a:cs typeface="Arial"/>
              </a:rPr>
              <a:t>tf-idf</a:t>
            </a:r>
            <a:r>
              <a:rPr sz="1784" spc="258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1784" spc="-59" dirty="0" smtClean="0">
                <a:solidFill>
                  <a:srgbClr val="363639"/>
                </a:solidFill>
                <a:latin typeface="Arial"/>
                <a:cs typeface="Arial"/>
              </a:rPr>
              <a:t>weights</a:t>
            </a:r>
            <a:r>
              <a:rPr lang="en-GB" sz="1784" spc="-59" dirty="0" smtClean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2675" spc="-297" baseline="-21604" dirty="0" smtClean="0">
                <a:solidFill>
                  <a:srgbClr val="363639"/>
                </a:solidFill>
                <a:latin typeface="Lucida Sans Unicode"/>
                <a:cs typeface="Lucida Sans Unicode"/>
              </a:rPr>
              <a:t>∈ </a:t>
            </a:r>
            <a:r>
              <a:rPr sz="2675" baseline="-21604" dirty="0">
                <a:solidFill>
                  <a:srgbClr val="363639"/>
                </a:solidFill>
                <a:latin typeface="Arial"/>
                <a:cs typeface="Arial"/>
              </a:rPr>
              <a:t>R</a:t>
            </a:r>
            <a:r>
              <a:rPr sz="1288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1288" i="1" dirty="0">
                <a:solidFill>
                  <a:srgbClr val="363639"/>
                </a:solidFill>
                <a:latin typeface="Verdana"/>
                <a:cs typeface="Verdana"/>
              </a:rPr>
              <a:t>V</a:t>
            </a:r>
            <a:r>
              <a:rPr sz="1288" i="1" spc="-109" dirty="0">
                <a:solidFill>
                  <a:srgbClr val="363639"/>
                </a:solidFill>
                <a:latin typeface="Verdana"/>
                <a:cs typeface="Verdana"/>
              </a:rPr>
              <a:t> </a:t>
            </a:r>
            <a:r>
              <a:rPr sz="1288" spc="-10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2675" spc="-14" baseline="-21604" dirty="0">
                <a:solidFill>
                  <a:srgbClr val="363639"/>
                </a:solidFill>
                <a:latin typeface="Arial"/>
                <a:cs typeface="Arial"/>
              </a:rPr>
              <a:t>.</a:t>
            </a:r>
            <a:endParaRPr sz="2675" baseline="-21604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4712091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object 737"/>
          <p:cNvSpPr/>
          <p:nvPr/>
        </p:nvSpPr>
        <p:spPr>
          <a:xfrm>
            <a:off x="2240919" y="222359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38" name="object 738"/>
          <p:cNvSpPr/>
          <p:nvPr/>
        </p:nvSpPr>
        <p:spPr>
          <a:xfrm>
            <a:off x="2811641" y="222359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39" name="object 739"/>
          <p:cNvSpPr/>
          <p:nvPr/>
        </p:nvSpPr>
        <p:spPr>
          <a:xfrm>
            <a:off x="3382350" y="222359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0" name="object 740"/>
          <p:cNvSpPr/>
          <p:nvPr/>
        </p:nvSpPr>
        <p:spPr>
          <a:xfrm>
            <a:off x="3953072" y="222359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1" name="object 741"/>
          <p:cNvSpPr/>
          <p:nvPr/>
        </p:nvSpPr>
        <p:spPr>
          <a:xfrm>
            <a:off x="4523793" y="222359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2" name="object 742"/>
          <p:cNvSpPr/>
          <p:nvPr/>
        </p:nvSpPr>
        <p:spPr>
          <a:xfrm>
            <a:off x="5094505" y="222359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3" name="object 743"/>
          <p:cNvSpPr/>
          <p:nvPr/>
        </p:nvSpPr>
        <p:spPr>
          <a:xfrm>
            <a:off x="2240919" y="5077169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3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4" name="object 744"/>
          <p:cNvSpPr/>
          <p:nvPr/>
        </p:nvSpPr>
        <p:spPr>
          <a:xfrm>
            <a:off x="2240919" y="4506463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3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5" name="object 745"/>
          <p:cNvSpPr/>
          <p:nvPr/>
        </p:nvSpPr>
        <p:spPr>
          <a:xfrm>
            <a:off x="2240919" y="3935751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3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6" name="object 746"/>
          <p:cNvSpPr/>
          <p:nvPr/>
        </p:nvSpPr>
        <p:spPr>
          <a:xfrm>
            <a:off x="2240919" y="3365040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3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7" name="object 747"/>
          <p:cNvSpPr/>
          <p:nvPr/>
        </p:nvSpPr>
        <p:spPr>
          <a:xfrm>
            <a:off x="2240919" y="2794302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3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8" name="object 748"/>
          <p:cNvSpPr/>
          <p:nvPr/>
        </p:nvSpPr>
        <p:spPr>
          <a:xfrm>
            <a:off x="2240919" y="2223591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3" y="0"/>
                </a:lnTo>
              </a:path>
            </a:pathLst>
          </a:custGeom>
          <a:ln w="5061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49" name="object 749"/>
          <p:cNvSpPr/>
          <p:nvPr/>
        </p:nvSpPr>
        <p:spPr>
          <a:xfrm>
            <a:off x="2240919" y="222359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50" name="object 750"/>
          <p:cNvSpPr txBox="1"/>
          <p:nvPr/>
        </p:nvSpPr>
        <p:spPr>
          <a:xfrm>
            <a:off x="2288464" y="5049501"/>
            <a:ext cx="3043945" cy="329162"/>
          </a:xfrm>
          <a:prstGeom prst="rect">
            <a:avLst/>
          </a:prstGeom>
        </p:spPr>
        <p:txBody>
          <a:bodyPr vert="horz" wrap="square" lIns="0" tIns="23909" rIns="0" bIns="0" rtlCol="0">
            <a:spAutoFit/>
          </a:bodyPr>
          <a:lstStyle/>
          <a:p>
            <a:pPr marL="25168">
              <a:spcBef>
                <a:spcPts val="188"/>
              </a:spcBef>
              <a:tabLst>
                <a:tab pos="2877914" algn="l"/>
              </a:tabLst>
            </a:pPr>
            <a:r>
              <a:rPr sz="1982" spc="-10" dirty="0">
                <a:solidFill>
                  <a:srgbClr val="363639"/>
                </a:solidFill>
                <a:latin typeface="Arial"/>
                <a:cs typeface="Arial"/>
              </a:rPr>
              <a:t>0	1</a:t>
            </a:r>
            <a:endParaRPr sz="1982">
              <a:latin typeface="Arial"/>
              <a:cs typeface="Arial"/>
            </a:endParaRPr>
          </a:p>
        </p:txBody>
      </p:sp>
      <p:sp>
        <p:nvSpPr>
          <p:cNvPr id="751" name="object 751"/>
          <p:cNvSpPr/>
          <p:nvPr/>
        </p:nvSpPr>
        <p:spPr>
          <a:xfrm>
            <a:off x="5094505" y="222359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52" name="object 752"/>
          <p:cNvSpPr txBox="1"/>
          <p:nvPr/>
        </p:nvSpPr>
        <p:spPr>
          <a:xfrm>
            <a:off x="2003643" y="4728565"/>
            <a:ext cx="190011" cy="329162"/>
          </a:xfrm>
          <a:prstGeom prst="rect">
            <a:avLst/>
          </a:prstGeom>
        </p:spPr>
        <p:txBody>
          <a:bodyPr vert="horz" wrap="square" lIns="0" tIns="23909" rIns="0" bIns="0" rtlCol="0">
            <a:spAutoFit/>
          </a:bodyPr>
          <a:lstStyle/>
          <a:p>
            <a:pPr marL="25168">
              <a:spcBef>
                <a:spcPts val="188"/>
              </a:spcBef>
            </a:pPr>
            <a:r>
              <a:rPr sz="1982" spc="-10" dirty="0">
                <a:solidFill>
                  <a:srgbClr val="363639"/>
                </a:solidFill>
                <a:latin typeface="Arial"/>
                <a:cs typeface="Arial"/>
              </a:rPr>
              <a:t>0</a:t>
            </a:r>
            <a:endParaRPr sz="1982">
              <a:latin typeface="Arial"/>
              <a:cs typeface="Arial"/>
            </a:endParaRPr>
          </a:p>
        </p:txBody>
      </p:sp>
      <p:sp>
        <p:nvSpPr>
          <p:cNvPr id="753" name="object 753"/>
          <p:cNvSpPr/>
          <p:nvPr/>
        </p:nvSpPr>
        <p:spPr>
          <a:xfrm>
            <a:off x="2240919" y="5077169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3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54" name="object 754"/>
          <p:cNvSpPr txBox="1"/>
          <p:nvPr/>
        </p:nvSpPr>
        <p:spPr>
          <a:xfrm>
            <a:off x="2003643" y="1874989"/>
            <a:ext cx="190011" cy="329162"/>
          </a:xfrm>
          <a:prstGeom prst="rect">
            <a:avLst/>
          </a:prstGeom>
        </p:spPr>
        <p:txBody>
          <a:bodyPr vert="horz" wrap="square" lIns="0" tIns="23909" rIns="0" bIns="0" rtlCol="0">
            <a:spAutoFit/>
          </a:bodyPr>
          <a:lstStyle/>
          <a:p>
            <a:pPr marL="25168">
              <a:spcBef>
                <a:spcPts val="188"/>
              </a:spcBef>
            </a:pPr>
            <a:r>
              <a:rPr sz="1982" spc="-10" dirty="0">
                <a:solidFill>
                  <a:srgbClr val="363639"/>
                </a:solidFill>
                <a:latin typeface="Arial"/>
                <a:cs typeface="Arial"/>
              </a:rPr>
              <a:t>1</a:t>
            </a:r>
            <a:endParaRPr sz="1982">
              <a:latin typeface="Arial"/>
              <a:cs typeface="Arial"/>
            </a:endParaRPr>
          </a:p>
        </p:txBody>
      </p:sp>
      <p:sp>
        <p:nvSpPr>
          <p:cNvPr id="755" name="object 755"/>
          <p:cNvSpPr/>
          <p:nvPr/>
        </p:nvSpPr>
        <p:spPr>
          <a:xfrm>
            <a:off x="2240919" y="2223591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3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56" name="object 756"/>
          <p:cNvSpPr/>
          <p:nvPr/>
        </p:nvSpPr>
        <p:spPr>
          <a:xfrm>
            <a:off x="5271051" y="5038308"/>
            <a:ext cx="109474" cy="78018"/>
          </a:xfrm>
          <a:custGeom>
            <a:avLst/>
            <a:gdLst/>
            <a:ahLst/>
            <a:cxnLst/>
            <a:rect l="l" t="t" r="r" b="b"/>
            <a:pathLst>
              <a:path w="55244" h="39369">
                <a:moveTo>
                  <a:pt x="0" y="0"/>
                </a:moveTo>
                <a:lnTo>
                  <a:pt x="21971" y="19610"/>
                </a:lnTo>
                <a:lnTo>
                  <a:pt x="0" y="39226"/>
                </a:lnTo>
                <a:lnTo>
                  <a:pt x="54914" y="19610"/>
                </a:lnTo>
                <a:lnTo>
                  <a:pt x="0" y="0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57" name="object 757"/>
          <p:cNvSpPr/>
          <p:nvPr/>
        </p:nvSpPr>
        <p:spPr>
          <a:xfrm>
            <a:off x="2240920" y="5077169"/>
            <a:ext cx="3074146" cy="0"/>
          </a:xfrm>
          <a:custGeom>
            <a:avLst/>
            <a:gdLst/>
            <a:ahLst/>
            <a:cxnLst/>
            <a:rect l="l" t="t" r="r" b="b"/>
            <a:pathLst>
              <a:path w="1551305">
                <a:moveTo>
                  <a:pt x="0" y="0"/>
                </a:moveTo>
                <a:lnTo>
                  <a:pt x="1551064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58" name="object 758"/>
          <p:cNvSpPr txBox="1"/>
          <p:nvPr/>
        </p:nvSpPr>
        <p:spPr>
          <a:xfrm>
            <a:off x="5637457" y="4849937"/>
            <a:ext cx="630433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spc="575" dirty="0">
                <a:solidFill>
                  <a:srgbClr val="363639"/>
                </a:solidFill>
                <a:latin typeface="Times New Roman"/>
                <a:cs typeface="Times New Roman"/>
              </a:rPr>
              <a:t>r</a:t>
            </a:r>
            <a:r>
              <a:rPr sz="2180" spc="20" dirty="0">
                <a:solidFill>
                  <a:srgbClr val="363639"/>
                </a:solidFill>
                <a:latin typeface="Times New Roman"/>
                <a:cs typeface="Times New Roman"/>
              </a:rPr>
              <a:t>i</a:t>
            </a:r>
            <a:r>
              <a:rPr sz="2180" spc="307" dirty="0">
                <a:solidFill>
                  <a:srgbClr val="363639"/>
                </a:solidFill>
                <a:latin typeface="Times New Roman"/>
                <a:cs typeface="Times New Roman"/>
              </a:rPr>
              <a:t>c</a:t>
            </a:r>
            <a:r>
              <a:rPr sz="2180" spc="226" dirty="0">
                <a:solidFill>
                  <a:srgbClr val="363639"/>
                </a:solidFill>
                <a:latin typeface="Times New Roman"/>
                <a:cs typeface="Times New Roman"/>
              </a:rPr>
              <a:t>h</a:t>
            </a:r>
            <a:endParaRPr sz="2180">
              <a:latin typeface="Times New Roman"/>
              <a:cs typeface="Times New Roman"/>
            </a:endParaRPr>
          </a:p>
        </p:txBody>
      </p:sp>
      <p:sp>
        <p:nvSpPr>
          <p:cNvPr id="759" name="object 759"/>
          <p:cNvSpPr/>
          <p:nvPr/>
        </p:nvSpPr>
        <p:spPr>
          <a:xfrm>
            <a:off x="2202059" y="1938223"/>
            <a:ext cx="78018" cy="109474"/>
          </a:xfrm>
          <a:custGeom>
            <a:avLst/>
            <a:gdLst/>
            <a:ahLst/>
            <a:cxnLst/>
            <a:rect l="l" t="t" r="r" b="b"/>
            <a:pathLst>
              <a:path w="39370" h="55245">
                <a:moveTo>
                  <a:pt x="19610" y="0"/>
                </a:moveTo>
                <a:lnTo>
                  <a:pt x="0" y="54914"/>
                </a:lnTo>
                <a:lnTo>
                  <a:pt x="19610" y="32943"/>
                </a:lnTo>
                <a:lnTo>
                  <a:pt x="31375" y="32943"/>
                </a:lnTo>
                <a:lnTo>
                  <a:pt x="19610" y="0"/>
                </a:lnTo>
                <a:close/>
              </a:path>
              <a:path w="39370" h="55245">
                <a:moveTo>
                  <a:pt x="31375" y="32943"/>
                </a:moveTo>
                <a:lnTo>
                  <a:pt x="19610" y="32943"/>
                </a:lnTo>
                <a:lnTo>
                  <a:pt x="39221" y="54914"/>
                </a:lnTo>
                <a:lnTo>
                  <a:pt x="31375" y="32943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60" name="object 760"/>
          <p:cNvSpPr/>
          <p:nvPr/>
        </p:nvSpPr>
        <p:spPr>
          <a:xfrm>
            <a:off x="2240919" y="2003507"/>
            <a:ext cx="0" cy="3074146"/>
          </a:xfrm>
          <a:custGeom>
            <a:avLst/>
            <a:gdLst/>
            <a:ahLst/>
            <a:cxnLst/>
            <a:rect l="l" t="t" r="r" b="b"/>
            <a:pathLst>
              <a:path h="1551305">
                <a:moveTo>
                  <a:pt x="0" y="1551061"/>
                </a:moveTo>
                <a:lnTo>
                  <a:pt x="0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61" name="object 761"/>
          <p:cNvSpPr txBox="1"/>
          <p:nvPr/>
        </p:nvSpPr>
        <p:spPr>
          <a:xfrm>
            <a:off x="1883549" y="1425218"/>
            <a:ext cx="721034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spc="109" dirty="0">
                <a:solidFill>
                  <a:srgbClr val="363639"/>
                </a:solidFill>
                <a:latin typeface="Times New Roman"/>
                <a:cs typeface="Times New Roman"/>
              </a:rPr>
              <a:t>p</a:t>
            </a:r>
            <a:r>
              <a:rPr sz="2180" spc="277" dirty="0">
                <a:solidFill>
                  <a:srgbClr val="363639"/>
                </a:solidFill>
                <a:latin typeface="Times New Roman"/>
                <a:cs typeface="Times New Roman"/>
              </a:rPr>
              <a:t>oo</a:t>
            </a:r>
            <a:r>
              <a:rPr sz="2180" spc="575" dirty="0">
                <a:solidFill>
                  <a:srgbClr val="363639"/>
                </a:solidFill>
                <a:latin typeface="Times New Roman"/>
                <a:cs typeface="Times New Roman"/>
              </a:rPr>
              <a:t>r</a:t>
            </a:r>
            <a:endParaRPr sz="2180">
              <a:latin typeface="Times New Roman"/>
              <a:cs typeface="Times New Roman"/>
            </a:endParaRPr>
          </a:p>
        </p:txBody>
      </p:sp>
      <p:sp>
        <p:nvSpPr>
          <p:cNvPr id="762" name="object 762"/>
          <p:cNvSpPr/>
          <p:nvPr/>
        </p:nvSpPr>
        <p:spPr>
          <a:xfrm>
            <a:off x="4135617" y="3051106"/>
            <a:ext cx="131372" cy="1313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63" name="object 763"/>
          <p:cNvSpPr/>
          <p:nvPr/>
        </p:nvSpPr>
        <p:spPr>
          <a:xfrm>
            <a:off x="2240919" y="3109193"/>
            <a:ext cx="1968057" cy="1968057"/>
          </a:xfrm>
          <a:custGeom>
            <a:avLst/>
            <a:gdLst/>
            <a:ahLst/>
            <a:cxnLst/>
            <a:rect l="l" t="t" r="r" b="b"/>
            <a:pathLst>
              <a:path w="993140" h="993139">
                <a:moveTo>
                  <a:pt x="0" y="993099"/>
                </a:moveTo>
                <a:lnTo>
                  <a:pt x="993103" y="0"/>
                </a:lnTo>
              </a:path>
            </a:pathLst>
          </a:custGeom>
          <a:ln w="15183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64" name="object 764"/>
          <p:cNvSpPr txBox="1"/>
          <p:nvPr/>
        </p:nvSpPr>
        <p:spPr>
          <a:xfrm>
            <a:off x="3414716" y="2551691"/>
            <a:ext cx="1486110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i="1" spc="-69" dirty="0">
                <a:solidFill>
                  <a:srgbClr val="363639"/>
                </a:solidFill>
                <a:latin typeface="Arial"/>
                <a:cs typeface="Arial"/>
              </a:rPr>
              <a:t>q</a:t>
            </a:r>
            <a:r>
              <a:rPr sz="2180" spc="-69" dirty="0">
                <a:solidFill>
                  <a:srgbClr val="363639"/>
                </a:solidFill>
                <a:latin typeface="Arial"/>
                <a:cs typeface="Arial"/>
              </a:rPr>
              <a:t>: </a:t>
            </a:r>
            <a:r>
              <a:rPr sz="2180" i="1" spc="-40" dirty="0">
                <a:solidFill>
                  <a:srgbClr val="363639"/>
                </a:solidFill>
                <a:latin typeface="Arial"/>
                <a:cs typeface="Arial"/>
              </a:rPr>
              <a:t>[rich</a:t>
            </a:r>
            <a:r>
              <a:rPr sz="2180" i="1" spc="-327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2180" i="1" spc="-59" dirty="0">
                <a:solidFill>
                  <a:srgbClr val="363639"/>
                </a:solidFill>
                <a:latin typeface="Arial"/>
                <a:cs typeface="Arial"/>
              </a:rPr>
              <a:t>poor]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765" name="object 765"/>
          <p:cNvSpPr/>
          <p:nvPr/>
        </p:nvSpPr>
        <p:spPr>
          <a:xfrm>
            <a:off x="2559204" y="2252131"/>
            <a:ext cx="78018" cy="113251"/>
          </a:xfrm>
          <a:custGeom>
            <a:avLst/>
            <a:gdLst/>
            <a:ahLst/>
            <a:cxnLst/>
            <a:rect l="l" t="t" r="r" b="b"/>
            <a:pathLst>
              <a:path w="39370" h="57150">
                <a:moveTo>
                  <a:pt x="33639" y="32664"/>
                </a:moveTo>
                <a:lnTo>
                  <a:pt x="22303" y="32664"/>
                </a:lnTo>
                <a:lnTo>
                  <a:pt x="38888" y="56984"/>
                </a:lnTo>
                <a:lnTo>
                  <a:pt x="33639" y="32664"/>
                </a:lnTo>
                <a:close/>
              </a:path>
              <a:path w="39370" h="57150">
                <a:moveTo>
                  <a:pt x="26589" y="0"/>
                </a:moveTo>
                <a:lnTo>
                  <a:pt x="0" y="51879"/>
                </a:lnTo>
                <a:lnTo>
                  <a:pt x="22303" y="32664"/>
                </a:lnTo>
                <a:lnTo>
                  <a:pt x="33639" y="32664"/>
                </a:lnTo>
                <a:lnTo>
                  <a:pt x="26589" y="0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66" name="object 766"/>
          <p:cNvSpPr/>
          <p:nvPr/>
        </p:nvSpPr>
        <p:spPr>
          <a:xfrm>
            <a:off x="2240920" y="2316861"/>
            <a:ext cx="363663" cy="2760817"/>
          </a:xfrm>
          <a:custGeom>
            <a:avLst/>
            <a:gdLst/>
            <a:ahLst/>
            <a:cxnLst/>
            <a:rect l="l" t="t" r="r" b="b"/>
            <a:pathLst>
              <a:path w="183515" h="1393189">
                <a:moveTo>
                  <a:pt x="0" y="1392933"/>
                </a:moveTo>
                <a:lnTo>
                  <a:pt x="182919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67" name="object 767"/>
          <p:cNvSpPr txBox="1"/>
          <p:nvPr/>
        </p:nvSpPr>
        <p:spPr>
          <a:xfrm>
            <a:off x="2342603" y="1736282"/>
            <a:ext cx="3731004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i="1" spc="-109" dirty="0">
                <a:solidFill>
                  <a:srgbClr val="363639"/>
                </a:solidFill>
                <a:latin typeface="Arial"/>
                <a:cs typeface="Arial"/>
              </a:rPr>
              <a:t>d</a:t>
            </a:r>
            <a:r>
              <a:rPr sz="2378" spc="-162" baseline="-10416" dirty="0">
                <a:solidFill>
                  <a:srgbClr val="363639"/>
                </a:solidFill>
                <a:latin typeface="Verdana"/>
                <a:cs typeface="Verdana"/>
              </a:rPr>
              <a:t>1</a:t>
            </a:r>
            <a:r>
              <a:rPr sz="2180" spc="-109" dirty="0">
                <a:solidFill>
                  <a:srgbClr val="363639"/>
                </a:solidFill>
                <a:latin typeface="Arial"/>
                <a:cs typeface="Arial"/>
              </a:rPr>
              <a:t>: </a:t>
            </a:r>
            <a:r>
              <a:rPr sz="2180" i="1" spc="-159" dirty="0">
                <a:solidFill>
                  <a:srgbClr val="363639"/>
                </a:solidFill>
                <a:latin typeface="Arial"/>
                <a:cs typeface="Arial"/>
              </a:rPr>
              <a:t>Ranks </a:t>
            </a:r>
            <a:r>
              <a:rPr sz="2180" i="1" spc="-50" dirty="0">
                <a:solidFill>
                  <a:srgbClr val="363639"/>
                </a:solidFill>
                <a:latin typeface="Arial"/>
                <a:cs typeface="Arial"/>
              </a:rPr>
              <a:t>of </a:t>
            </a:r>
            <a:r>
              <a:rPr sz="2180" i="1" spc="-79" dirty="0">
                <a:solidFill>
                  <a:srgbClr val="363639"/>
                </a:solidFill>
                <a:latin typeface="Arial"/>
                <a:cs typeface="Arial"/>
              </a:rPr>
              <a:t>starving </a:t>
            </a:r>
            <a:r>
              <a:rPr sz="2180" i="1" spc="-99" dirty="0">
                <a:solidFill>
                  <a:srgbClr val="363639"/>
                </a:solidFill>
                <a:latin typeface="Arial"/>
                <a:cs typeface="Arial"/>
              </a:rPr>
              <a:t>poets</a:t>
            </a:r>
            <a:r>
              <a:rPr sz="2180" i="1" spc="-59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2180" i="1" spc="-129" dirty="0">
                <a:solidFill>
                  <a:srgbClr val="363639"/>
                </a:solidFill>
                <a:latin typeface="Arial"/>
                <a:cs typeface="Arial"/>
              </a:rPr>
              <a:t>swell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768" name="object 768"/>
          <p:cNvSpPr/>
          <p:nvPr/>
        </p:nvSpPr>
        <p:spPr>
          <a:xfrm>
            <a:off x="6696282" y="1652880"/>
            <a:ext cx="110735" cy="96893"/>
          </a:xfrm>
          <a:custGeom>
            <a:avLst/>
            <a:gdLst/>
            <a:ahLst/>
            <a:cxnLst/>
            <a:rect l="l" t="t" r="r" b="b"/>
            <a:pathLst>
              <a:path w="55880" h="48895">
                <a:moveTo>
                  <a:pt x="55702" y="0"/>
                </a:moveTo>
                <a:lnTo>
                  <a:pt x="0" y="17259"/>
                </a:lnTo>
                <a:lnTo>
                  <a:pt x="29337" y="19773"/>
                </a:lnTo>
                <a:lnTo>
                  <a:pt x="23533" y="48641"/>
                </a:lnTo>
                <a:lnTo>
                  <a:pt x="55702" y="0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69" name="object 769"/>
          <p:cNvSpPr/>
          <p:nvPr/>
        </p:nvSpPr>
        <p:spPr>
          <a:xfrm>
            <a:off x="2240920" y="1692065"/>
            <a:ext cx="4513697" cy="3386216"/>
          </a:xfrm>
          <a:custGeom>
            <a:avLst/>
            <a:gdLst/>
            <a:ahLst/>
            <a:cxnLst/>
            <a:rect l="l" t="t" r="r" b="b"/>
            <a:pathLst>
              <a:path w="2277745" h="1708785">
                <a:moveTo>
                  <a:pt x="0" y="1708223"/>
                </a:moveTo>
                <a:lnTo>
                  <a:pt x="2277644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70" name="object 770"/>
          <p:cNvSpPr txBox="1"/>
          <p:nvPr/>
        </p:nvSpPr>
        <p:spPr>
          <a:xfrm>
            <a:off x="6869634" y="1497699"/>
            <a:ext cx="2762075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i="1" spc="-99" dirty="0">
                <a:solidFill>
                  <a:srgbClr val="363639"/>
                </a:solidFill>
                <a:latin typeface="Arial"/>
                <a:cs typeface="Arial"/>
              </a:rPr>
              <a:t>d</a:t>
            </a:r>
            <a:r>
              <a:rPr sz="2378" spc="-149" baseline="-10416" dirty="0">
                <a:solidFill>
                  <a:srgbClr val="363639"/>
                </a:solidFill>
                <a:latin typeface="Verdana"/>
                <a:cs typeface="Verdana"/>
              </a:rPr>
              <a:t>2</a:t>
            </a:r>
            <a:r>
              <a:rPr sz="2180" spc="-99" dirty="0">
                <a:solidFill>
                  <a:srgbClr val="363639"/>
                </a:solidFill>
                <a:latin typeface="Arial"/>
                <a:cs typeface="Arial"/>
              </a:rPr>
              <a:t>: Rich </a:t>
            </a:r>
            <a:r>
              <a:rPr sz="2180" spc="-79" dirty="0">
                <a:solidFill>
                  <a:srgbClr val="363639"/>
                </a:solidFill>
                <a:latin typeface="Arial"/>
                <a:cs typeface="Arial"/>
              </a:rPr>
              <a:t>poor </a:t>
            </a:r>
            <a:r>
              <a:rPr sz="2180" spc="-149" dirty="0">
                <a:solidFill>
                  <a:srgbClr val="363639"/>
                </a:solidFill>
                <a:latin typeface="Arial"/>
                <a:cs typeface="Arial"/>
              </a:rPr>
              <a:t>gap</a:t>
            </a:r>
            <a:r>
              <a:rPr sz="2180" spc="129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2180" spc="-149" dirty="0">
                <a:solidFill>
                  <a:srgbClr val="363639"/>
                </a:solidFill>
                <a:latin typeface="Arial"/>
                <a:cs typeface="Arial"/>
              </a:rPr>
              <a:t>grows</a:t>
            </a:r>
            <a:endParaRPr sz="2180">
              <a:latin typeface="Arial"/>
              <a:cs typeface="Arial"/>
            </a:endParaRPr>
          </a:p>
        </p:txBody>
      </p:sp>
      <p:sp>
        <p:nvSpPr>
          <p:cNvPr id="771" name="object 771"/>
          <p:cNvSpPr/>
          <p:nvPr/>
        </p:nvSpPr>
        <p:spPr>
          <a:xfrm>
            <a:off x="4953015" y="4681825"/>
            <a:ext cx="113251" cy="78018"/>
          </a:xfrm>
          <a:custGeom>
            <a:avLst/>
            <a:gdLst/>
            <a:ahLst/>
            <a:cxnLst/>
            <a:rect l="l" t="t" r="r" b="b"/>
            <a:pathLst>
              <a:path w="57150" h="39369">
                <a:moveTo>
                  <a:pt x="0" y="0"/>
                </a:moveTo>
                <a:lnTo>
                  <a:pt x="24333" y="16586"/>
                </a:lnTo>
                <a:lnTo>
                  <a:pt x="5118" y="38887"/>
                </a:lnTo>
                <a:lnTo>
                  <a:pt x="57010" y="12293"/>
                </a:lnTo>
                <a:lnTo>
                  <a:pt x="0" y="0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72" name="object 772"/>
          <p:cNvSpPr/>
          <p:nvPr/>
        </p:nvSpPr>
        <p:spPr>
          <a:xfrm>
            <a:off x="2240919" y="4714694"/>
            <a:ext cx="2760817" cy="363663"/>
          </a:xfrm>
          <a:custGeom>
            <a:avLst/>
            <a:gdLst/>
            <a:ahLst/>
            <a:cxnLst/>
            <a:rect l="l" t="t" r="r" b="b"/>
            <a:pathLst>
              <a:path w="1393189" h="183514">
                <a:moveTo>
                  <a:pt x="0" y="182915"/>
                </a:moveTo>
                <a:lnTo>
                  <a:pt x="1392937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773" name="object 773"/>
          <p:cNvSpPr txBox="1"/>
          <p:nvPr/>
        </p:nvSpPr>
        <p:spPr>
          <a:xfrm>
            <a:off x="5166330" y="4481495"/>
            <a:ext cx="4029232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i="1" spc="-99" dirty="0">
                <a:solidFill>
                  <a:srgbClr val="363639"/>
                </a:solidFill>
                <a:latin typeface="Arial"/>
                <a:cs typeface="Arial"/>
              </a:rPr>
              <a:t>d</a:t>
            </a:r>
            <a:r>
              <a:rPr sz="2378" spc="-149" baseline="-10416" dirty="0">
                <a:solidFill>
                  <a:srgbClr val="363639"/>
                </a:solidFill>
                <a:latin typeface="Verdana"/>
                <a:cs typeface="Verdana"/>
              </a:rPr>
              <a:t>3</a:t>
            </a:r>
            <a:r>
              <a:rPr sz="2180" spc="-99" dirty="0">
                <a:solidFill>
                  <a:srgbClr val="363639"/>
                </a:solidFill>
                <a:latin typeface="Arial"/>
                <a:cs typeface="Arial"/>
              </a:rPr>
              <a:t>: </a:t>
            </a:r>
            <a:r>
              <a:rPr sz="2180" i="1" spc="-149" dirty="0">
                <a:solidFill>
                  <a:srgbClr val="363639"/>
                </a:solidFill>
                <a:latin typeface="Arial"/>
                <a:cs typeface="Arial"/>
              </a:rPr>
              <a:t>Record </a:t>
            </a:r>
            <a:r>
              <a:rPr sz="2180" i="1" spc="-129" dirty="0">
                <a:solidFill>
                  <a:srgbClr val="363639"/>
                </a:solidFill>
                <a:latin typeface="Arial"/>
                <a:cs typeface="Arial"/>
              </a:rPr>
              <a:t>baseball </a:t>
            </a:r>
            <a:r>
              <a:rPr sz="2180" i="1" spc="-149" dirty="0">
                <a:solidFill>
                  <a:srgbClr val="363639"/>
                </a:solidFill>
                <a:latin typeface="Arial"/>
                <a:cs typeface="Arial"/>
              </a:rPr>
              <a:t>salaries </a:t>
            </a:r>
            <a:r>
              <a:rPr sz="2180" i="1" spc="-40" dirty="0">
                <a:solidFill>
                  <a:srgbClr val="363639"/>
                </a:solidFill>
                <a:latin typeface="Arial"/>
                <a:cs typeface="Arial"/>
              </a:rPr>
              <a:t>in</a:t>
            </a:r>
            <a:r>
              <a:rPr sz="2180" i="1" spc="-386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2180" i="1" spc="-149" dirty="0">
                <a:solidFill>
                  <a:srgbClr val="363639"/>
                </a:solidFill>
                <a:latin typeface="Arial"/>
                <a:cs typeface="Arial"/>
              </a:rPr>
              <a:t>2010</a:t>
            </a:r>
            <a:endParaRPr sz="2180">
              <a:latin typeface="Arial"/>
              <a:cs typeface="Arial"/>
            </a:endParaRPr>
          </a:p>
        </p:txBody>
      </p:sp>
      <p:sp>
        <p:nvSpPr>
          <p:cNvPr id="774" name="object 774"/>
          <p:cNvSpPr txBox="1"/>
          <p:nvPr/>
        </p:nvSpPr>
        <p:spPr>
          <a:xfrm>
            <a:off x="2215751" y="5562662"/>
            <a:ext cx="7757719" cy="1050608"/>
          </a:xfrm>
          <a:prstGeom prst="rect">
            <a:avLst/>
          </a:prstGeom>
        </p:spPr>
        <p:txBody>
          <a:bodyPr vert="horz" wrap="square" lIns="0" tIns="13842" rIns="0" bIns="0" rtlCol="0">
            <a:spAutoFit/>
          </a:bodyPr>
          <a:lstStyle/>
          <a:p>
            <a:pPr marL="25168" marR="10067">
              <a:lnSpc>
                <a:spcPct val="102699"/>
              </a:lnSpc>
              <a:spcBef>
                <a:spcPts val="109"/>
              </a:spcBef>
            </a:pPr>
            <a:r>
              <a:rPr sz="2180" spc="-79" dirty="0">
                <a:solidFill>
                  <a:srgbClr val="363639"/>
                </a:solidFill>
                <a:latin typeface="Arial"/>
                <a:cs typeface="Arial"/>
              </a:rPr>
              <a:t>The </a:t>
            </a:r>
            <a:r>
              <a:rPr sz="2180" spc="-109" dirty="0">
                <a:solidFill>
                  <a:srgbClr val="363639"/>
                </a:solidFill>
                <a:latin typeface="Arial"/>
                <a:cs typeface="Arial"/>
              </a:rPr>
              <a:t>Euclidean distance </a:t>
            </a:r>
            <a:r>
              <a:rPr sz="2180" spc="-50" dirty="0">
                <a:solidFill>
                  <a:srgbClr val="363639"/>
                </a:solidFill>
                <a:latin typeface="Arial"/>
                <a:cs typeface="Arial"/>
              </a:rPr>
              <a:t>of </a:t>
            </a:r>
            <a:r>
              <a:rPr lang="en-GB" sz="2180" spc="-555" dirty="0" smtClean="0">
                <a:solidFill>
                  <a:srgbClr val="363639"/>
                </a:solidFill>
                <a:latin typeface="Lucida Sans Unicode"/>
                <a:cs typeface="Lucida Sans Unicode"/>
              </a:rPr>
              <a:t>q       </a:t>
            </a:r>
            <a:r>
              <a:rPr sz="2180" spc="-129" dirty="0" smtClean="0">
                <a:solidFill>
                  <a:srgbClr val="363639"/>
                </a:solidFill>
                <a:latin typeface="Arial"/>
                <a:cs typeface="Arial"/>
              </a:rPr>
              <a:t>and </a:t>
            </a:r>
            <a:r>
              <a:rPr sz="2180" i="1" spc="-446" dirty="0" smtClean="0">
                <a:solidFill>
                  <a:srgbClr val="363639"/>
                </a:solidFill>
                <a:latin typeface="Arial"/>
                <a:cs typeface="Arial"/>
              </a:rPr>
              <a:t>d</a:t>
            </a:r>
            <a:r>
              <a:rPr sz="2378" spc="-668" baseline="-10416" dirty="0" smtClean="0">
                <a:solidFill>
                  <a:srgbClr val="363639"/>
                </a:solidFill>
                <a:latin typeface="Verdana"/>
                <a:cs typeface="Verdana"/>
              </a:rPr>
              <a:t>2 </a:t>
            </a:r>
            <a:r>
              <a:rPr lang="en-GB" sz="2378" spc="-668" baseline="-10416" dirty="0" smtClean="0">
                <a:solidFill>
                  <a:srgbClr val="363639"/>
                </a:solidFill>
                <a:latin typeface="Verdana"/>
                <a:cs typeface="Verdana"/>
              </a:rPr>
              <a:t>           </a:t>
            </a:r>
            <a:r>
              <a:rPr sz="2180" spc="-119" dirty="0" smtClean="0">
                <a:solidFill>
                  <a:srgbClr val="363639"/>
                </a:solidFill>
                <a:latin typeface="Arial"/>
                <a:cs typeface="Arial"/>
              </a:rPr>
              <a:t>is </a:t>
            </a:r>
            <a:r>
              <a:rPr sz="2180" spc="-129" dirty="0">
                <a:solidFill>
                  <a:srgbClr val="363639"/>
                </a:solidFill>
                <a:latin typeface="Arial"/>
                <a:cs typeface="Arial"/>
              </a:rPr>
              <a:t>large </a:t>
            </a:r>
            <a:r>
              <a:rPr sz="2180" spc="-79" dirty="0">
                <a:solidFill>
                  <a:srgbClr val="363639"/>
                </a:solidFill>
                <a:latin typeface="Arial"/>
                <a:cs typeface="Arial"/>
              </a:rPr>
              <a:t>although </a:t>
            </a: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the  </a:t>
            </a:r>
            <a:r>
              <a:rPr sz="2180" spc="-30" dirty="0">
                <a:solidFill>
                  <a:srgbClr val="363639"/>
                </a:solidFill>
                <a:latin typeface="Arial"/>
                <a:cs typeface="Arial"/>
              </a:rPr>
              <a:t>distribution </a:t>
            </a:r>
            <a:r>
              <a:rPr sz="2180" spc="-50" dirty="0">
                <a:solidFill>
                  <a:srgbClr val="363639"/>
                </a:solidFill>
                <a:latin typeface="Arial"/>
                <a:cs typeface="Arial"/>
              </a:rPr>
              <a:t>of </a:t>
            </a:r>
            <a:r>
              <a:rPr sz="2180" spc="-99" dirty="0">
                <a:solidFill>
                  <a:srgbClr val="363639"/>
                </a:solidFill>
                <a:latin typeface="Arial"/>
                <a:cs typeface="Arial"/>
              </a:rPr>
              <a:t>terms </a:t>
            </a:r>
            <a:r>
              <a:rPr sz="2180" spc="-40" dirty="0">
                <a:solidFill>
                  <a:srgbClr val="363639"/>
                </a:solidFill>
                <a:latin typeface="Arial"/>
                <a:cs typeface="Arial"/>
              </a:rPr>
              <a:t>in </a:t>
            </a: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the </a:t>
            </a:r>
            <a:r>
              <a:rPr sz="2180" spc="-109" dirty="0">
                <a:solidFill>
                  <a:srgbClr val="363639"/>
                </a:solidFill>
                <a:latin typeface="Arial"/>
                <a:cs typeface="Arial"/>
              </a:rPr>
              <a:t>query </a:t>
            </a:r>
            <a:r>
              <a:rPr sz="2180" i="1" spc="-99" dirty="0">
                <a:solidFill>
                  <a:srgbClr val="363639"/>
                </a:solidFill>
                <a:latin typeface="Arial"/>
                <a:cs typeface="Arial"/>
              </a:rPr>
              <a:t>q </a:t>
            </a:r>
            <a:r>
              <a:rPr sz="2180" spc="-129" dirty="0">
                <a:solidFill>
                  <a:srgbClr val="363639"/>
                </a:solidFill>
                <a:latin typeface="Arial"/>
                <a:cs typeface="Arial"/>
              </a:rPr>
              <a:t>and </a:t>
            </a: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the </a:t>
            </a:r>
            <a:r>
              <a:rPr sz="2180" spc="-30" dirty="0">
                <a:solidFill>
                  <a:srgbClr val="363639"/>
                </a:solidFill>
                <a:latin typeface="Arial"/>
                <a:cs typeface="Arial"/>
              </a:rPr>
              <a:t>distribution </a:t>
            </a:r>
            <a:r>
              <a:rPr sz="2180" spc="-50" dirty="0">
                <a:solidFill>
                  <a:srgbClr val="363639"/>
                </a:solidFill>
                <a:latin typeface="Arial"/>
                <a:cs typeface="Arial"/>
              </a:rPr>
              <a:t>of </a:t>
            </a:r>
            <a:r>
              <a:rPr sz="2180" spc="-99" dirty="0">
                <a:solidFill>
                  <a:srgbClr val="363639"/>
                </a:solidFill>
                <a:latin typeface="Arial"/>
                <a:cs typeface="Arial"/>
              </a:rPr>
              <a:t>terms </a:t>
            </a:r>
            <a:r>
              <a:rPr sz="2180" spc="-40" dirty="0">
                <a:solidFill>
                  <a:srgbClr val="363639"/>
                </a:solidFill>
                <a:latin typeface="Arial"/>
                <a:cs typeface="Arial"/>
              </a:rPr>
              <a:t>in  </a:t>
            </a: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the </a:t>
            </a:r>
            <a:r>
              <a:rPr sz="2180" spc="-89" dirty="0">
                <a:solidFill>
                  <a:srgbClr val="363639"/>
                </a:solidFill>
                <a:latin typeface="Arial"/>
                <a:cs typeface="Arial"/>
              </a:rPr>
              <a:t>document </a:t>
            </a:r>
            <a:r>
              <a:rPr sz="2180" i="1" spc="-139" dirty="0">
                <a:solidFill>
                  <a:srgbClr val="363639"/>
                </a:solidFill>
                <a:latin typeface="Arial"/>
                <a:cs typeface="Arial"/>
              </a:rPr>
              <a:t>d</a:t>
            </a:r>
            <a:r>
              <a:rPr sz="2378" spc="-206" baseline="-10416" dirty="0">
                <a:solidFill>
                  <a:srgbClr val="363639"/>
                </a:solidFill>
                <a:latin typeface="Verdana"/>
                <a:cs typeface="Verdana"/>
              </a:rPr>
              <a:t>2 </a:t>
            </a:r>
            <a:r>
              <a:rPr sz="2180" spc="-168" dirty="0">
                <a:solidFill>
                  <a:srgbClr val="363639"/>
                </a:solidFill>
                <a:latin typeface="Arial"/>
                <a:cs typeface="Arial"/>
              </a:rPr>
              <a:t>are </a:t>
            </a:r>
            <a:r>
              <a:rPr sz="2180" spc="-119" dirty="0">
                <a:solidFill>
                  <a:srgbClr val="363639"/>
                </a:solidFill>
                <a:latin typeface="Arial"/>
                <a:cs typeface="Arial"/>
              </a:rPr>
              <a:t>very</a:t>
            </a:r>
            <a:r>
              <a:rPr sz="2180" spc="-198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2180" spc="-69" dirty="0">
                <a:solidFill>
                  <a:srgbClr val="363639"/>
                </a:solidFill>
                <a:latin typeface="Arial"/>
                <a:cs typeface="Arial"/>
              </a:rPr>
              <a:t>similar.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777" name="Title 77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Documents as vectors – no normalisation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717509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object 739"/>
          <p:cNvSpPr txBox="1"/>
          <p:nvPr/>
        </p:nvSpPr>
        <p:spPr>
          <a:xfrm>
            <a:off x="980143" y="1594044"/>
            <a:ext cx="6908334" cy="778868"/>
          </a:xfrm>
          <a:prstGeom prst="rect">
            <a:avLst/>
          </a:prstGeom>
        </p:spPr>
        <p:txBody>
          <a:bodyPr vert="horz" wrap="square" lIns="0" tIns="109474" rIns="0" bIns="0" rtlCol="0">
            <a:spAutoFit/>
          </a:bodyPr>
          <a:lstStyle/>
          <a:p>
            <a:pPr marL="25168" marR="10067">
              <a:lnSpc>
                <a:spcPct val="102699"/>
              </a:lnSpc>
              <a:spcBef>
                <a:spcPts val="595"/>
              </a:spcBef>
            </a:pPr>
            <a:r>
              <a:rPr sz="2180" spc="-20" dirty="0" smtClean="0">
                <a:solidFill>
                  <a:srgbClr val="363639"/>
                </a:solidFill>
                <a:latin typeface="Arial"/>
                <a:cs typeface="Arial"/>
              </a:rPr>
              <a:t>A </a:t>
            </a:r>
            <a:r>
              <a:rPr sz="2180" spc="-89" dirty="0">
                <a:solidFill>
                  <a:srgbClr val="363639"/>
                </a:solidFill>
                <a:latin typeface="Arial"/>
                <a:cs typeface="Arial"/>
              </a:rPr>
              <a:t>vector </a:t>
            </a:r>
            <a:r>
              <a:rPr sz="2180" spc="-139" dirty="0">
                <a:solidFill>
                  <a:srgbClr val="363639"/>
                </a:solidFill>
                <a:latin typeface="Arial"/>
                <a:cs typeface="Arial"/>
              </a:rPr>
              <a:t>can </a:t>
            </a:r>
            <a:r>
              <a:rPr sz="2180" spc="-149" dirty="0">
                <a:solidFill>
                  <a:srgbClr val="363639"/>
                </a:solidFill>
                <a:latin typeface="Arial"/>
                <a:cs typeface="Arial"/>
              </a:rPr>
              <a:t>be </a:t>
            </a:r>
            <a:r>
              <a:rPr sz="2180" spc="-30" dirty="0">
                <a:solidFill>
                  <a:srgbClr val="363639"/>
                </a:solidFill>
                <a:latin typeface="Arial"/>
                <a:cs typeface="Arial"/>
              </a:rPr>
              <a:t>(length-) </a:t>
            </a:r>
            <a:r>
              <a:rPr sz="2180" spc="-109" dirty="0">
                <a:solidFill>
                  <a:srgbClr val="363639"/>
                </a:solidFill>
                <a:latin typeface="Arial"/>
                <a:cs typeface="Arial"/>
              </a:rPr>
              <a:t>normalized </a:t>
            </a:r>
            <a:r>
              <a:rPr sz="2180" spc="-139" dirty="0">
                <a:solidFill>
                  <a:srgbClr val="363639"/>
                </a:solidFill>
                <a:latin typeface="Arial"/>
                <a:cs typeface="Arial"/>
              </a:rPr>
              <a:t>by </a:t>
            </a: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dividing </a:t>
            </a:r>
            <a:r>
              <a:rPr sz="2180" spc="-168" dirty="0">
                <a:solidFill>
                  <a:srgbClr val="363639"/>
                </a:solidFill>
                <a:latin typeface="Arial"/>
                <a:cs typeface="Arial"/>
              </a:rPr>
              <a:t>each </a:t>
            </a:r>
            <a:r>
              <a:rPr sz="2180" spc="-50" dirty="0">
                <a:solidFill>
                  <a:srgbClr val="363639"/>
                </a:solidFill>
                <a:latin typeface="Arial"/>
                <a:cs typeface="Arial"/>
              </a:rPr>
              <a:t>of </a:t>
            </a:r>
            <a:r>
              <a:rPr sz="2180" spc="-20" dirty="0">
                <a:solidFill>
                  <a:srgbClr val="363639"/>
                </a:solidFill>
                <a:latin typeface="Arial"/>
                <a:cs typeface="Arial"/>
              </a:rPr>
              <a:t>its  </a:t>
            </a:r>
            <a:r>
              <a:rPr sz="2180" spc="-119" dirty="0">
                <a:solidFill>
                  <a:srgbClr val="363639"/>
                </a:solidFill>
                <a:latin typeface="Arial"/>
                <a:cs typeface="Arial"/>
              </a:rPr>
              <a:t>components </a:t>
            </a:r>
            <a:r>
              <a:rPr sz="2180" spc="-139" dirty="0">
                <a:solidFill>
                  <a:srgbClr val="363639"/>
                </a:solidFill>
                <a:latin typeface="Arial"/>
                <a:cs typeface="Arial"/>
              </a:rPr>
              <a:t>by </a:t>
            </a:r>
            <a:r>
              <a:rPr sz="2180" spc="-20" dirty="0">
                <a:solidFill>
                  <a:srgbClr val="363639"/>
                </a:solidFill>
                <a:latin typeface="Arial"/>
                <a:cs typeface="Arial"/>
              </a:rPr>
              <a:t>its </a:t>
            </a:r>
            <a:r>
              <a:rPr sz="2180" spc="-69" dirty="0">
                <a:solidFill>
                  <a:srgbClr val="363639"/>
                </a:solidFill>
                <a:latin typeface="Arial"/>
                <a:cs typeface="Arial"/>
              </a:rPr>
              <a:t>length </a:t>
            </a:r>
            <a:r>
              <a:rPr sz="2180" spc="-139" dirty="0">
                <a:solidFill>
                  <a:srgbClr val="363639"/>
                </a:solidFill>
                <a:latin typeface="Arial"/>
                <a:cs typeface="Arial"/>
              </a:rPr>
              <a:t>– </a:t>
            </a:r>
            <a:r>
              <a:rPr sz="2180" spc="-159" dirty="0">
                <a:solidFill>
                  <a:srgbClr val="363639"/>
                </a:solidFill>
                <a:latin typeface="Arial"/>
                <a:cs typeface="Arial"/>
              </a:rPr>
              <a:t>here </a:t>
            </a:r>
            <a:r>
              <a:rPr sz="2180" spc="-218" dirty="0">
                <a:solidFill>
                  <a:srgbClr val="363639"/>
                </a:solidFill>
                <a:latin typeface="Arial"/>
                <a:cs typeface="Arial"/>
              </a:rPr>
              <a:t>we </a:t>
            </a:r>
            <a:r>
              <a:rPr sz="2180" spc="-208" dirty="0">
                <a:solidFill>
                  <a:srgbClr val="363639"/>
                </a:solidFill>
                <a:latin typeface="Arial"/>
                <a:cs typeface="Arial"/>
              </a:rPr>
              <a:t>use </a:t>
            </a: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the </a:t>
            </a:r>
            <a:r>
              <a:rPr sz="2180" i="1" spc="-119" dirty="0">
                <a:solidFill>
                  <a:srgbClr val="363639"/>
                </a:solidFill>
                <a:latin typeface="Arial"/>
                <a:cs typeface="Arial"/>
              </a:rPr>
              <a:t>L</a:t>
            </a:r>
            <a:r>
              <a:rPr sz="2378" spc="-176" baseline="-10416" dirty="0">
                <a:solidFill>
                  <a:srgbClr val="363639"/>
                </a:solidFill>
                <a:latin typeface="Verdana"/>
                <a:cs typeface="Verdana"/>
              </a:rPr>
              <a:t>2</a:t>
            </a:r>
            <a:r>
              <a:rPr sz="2378" spc="-281" baseline="-10416" dirty="0">
                <a:solidFill>
                  <a:srgbClr val="363639"/>
                </a:solidFill>
                <a:latin typeface="Verdana"/>
                <a:cs typeface="Verdana"/>
              </a:rPr>
              <a:t> </a:t>
            </a:r>
            <a:r>
              <a:rPr sz="2180" spc="-89" dirty="0">
                <a:solidFill>
                  <a:srgbClr val="363639"/>
                </a:solidFill>
                <a:latin typeface="Arial"/>
                <a:cs typeface="Arial"/>
              </a:rPr>
              <a:t>norm: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748" name="object 748"/>
          <p:cNvSpPr txBox="1"/>
          <p:nvPr/>
        </p:nvSpPr>
        <p:spPr>
          <a:xfrm>
            <a:off x="1861894" y="2884299"/>
            <a:ext cx="4961669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spc="-50" dirty="0">
                <a:solidFill>
                  <a:srgbClr val="363639"/>
                </a:solidFill>
                <a:latin typeface="Arial"/>
                <a:cs typeface="Arial"/>
              </a:rPr>
              <a:t>This </a:t>
            </a:r>
            <a:r>
              <a:rPr sz="2180" spc="-168" dirty="0">
                <a:solidFill>
                  <a:srgbClr val="363639"/>
                </a:solidFill>
                <a:latin typeface="Arial"/>
                <a:cs typeface="Arial"/>
              </a:rPr>
              <a:t>maps </a:t>
            </a:r>
            <a:r>
              <a:rPr sz="2180" spc="-119" dirty="0">
                <a:solidFill>
                  <a:srgbClr val="363639"/>
                </a:solidFill>
                <a:latin typeface="Arial"/>
                <a:cs typeface="Arial"/>
              </a:rPr>
              <a:t>vectors </a:t>
            </a: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onto the </a:t>
            </a:r>
            <a:r>
              <a:rPr sz="2180" dirty="0">
                <a:solidFill>
                  <a:srgbClr val="363639"/>
                </a:solidFill>
                <a:latin typeface="Arial"/>
                <a:cs typeface="Arial"/>
              </a:rPr>
              <a:t>unit </a:t>
            </a:r>
            <a:r>
              <a:rPr sz="2180" spc="-168" dirty="0">
                <a:solidFill>
                  <a:srgbClr val="363639"/>
                </a:solidFill>
                <a:latin typeface="Arial"/>
                <a:cs typeface="Arial"/>
              </a:rPr>
              <a:t>sphere </a:t>
            </a:r>
            <a:r>
              <a:rPr sz="2180" spc="-10" dirty="0">
                <a:solidFill>
                  <a:srgbClr val="363639"/>
                </a:solidFill>
                <a:latin typeface="Arial"/>
                <a:cs typeface="Arial"/>
              </a:rPr>
              <a:t>. .</a:t>
            </a:r>
            <a:r>
              <a:rPr sz="2180" spc="-426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2180" spc="-10" dirty="0">
                <a:solidFill>
                  <a:srgbClr val="363639"/>
                </a:solidFill>
                <a:latin typeface="Arial"/>
                <a:cs typeface="Arial"/>
              </a:rPr>
              <a:t>.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751" name="object 751"/>
          <p:cNvSpPr txBox="1"/>
          <p:nvPr/>
        </p:nvSpPr>
        <p:spPr>
          <a:xfrm>
            <a:off x="1861894" y="3395686"/>
            <a:ext cx="4263285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spc="-10" dirty="0">
                <a:solidFill>
                  <a:srgbClr val="363639"/>
                </a:solidFill>
                <a:latin typeface="Arial"/>
                <a:cs typeface="Arial"/>
              </a:rPr>
              <a:t>. . . </a:t>
            </a:r>
            <a:r>
              <a:rPr sz="2180" spc="-149" dirty="0">
                <a:solidFill>
                  <a:srgbClr val="363639"/>
                </a:solidFill>
                <a:latin typeface="Arial"/>
                <a:cs typeface="Arial"/>
              </a:rPr>
              <a:t>since </a:t>
            </a:r>
            <a:r>
              <a:rPr sz="2180" spc="-40" dirty="0">
                <a:solidFill>
                  <a:srgbClr val="363639"/>
                </a:solidFill>
                <a:latin typeface="Arial"/>
                <a:cs typeface="Arial"/>
              </a:rPr>
              <a:t>after </a:t>
            </a:r>
            <a:r>
              <a:rPr sz="2180" spc="-69" dirty="0">
                <a:solidFill>
                  <a:srgbClr val="363639"/>
                </a:solidFill>
                <a:latin typeface="Arial"/>
                <a:cs typeface="Arial"/>
              </a:rPr>
              <a:t>normalization</a:t>
            </a:r>
            <a:r>
              <a:rPr sz="2180" spc="-69" dirty="0" smtClean="0">
                <a:solidFill>
                  <a:srgbClr val="363639"/>
                </a:solidFill>
                <a:latin typeface="Arial"/>
                <a:cs typeface="Arial"/>
              </a:rPr>
              <a:t>: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760" name="object 760"/>
          <p:cNvSpPr txBox="1"/>
          <p:nvPr/>
        </p:nvSpPr>
        <p:spPr>
          <a:xfrm>
            <a:off x="980143" y="4981159"/>
            <a:ext cx="7107151" cy="1473095"/>
          </a:xfrm>
          <a:prstGeom prst="rect">
            <a:avLst/>
          </a:prstGeom>
        </p:spPr>
        <p:txBody>
          <a:bodyPr vert="horz" wrap="square" lIns="0" tIns="13842" rIns="0" bIns="0" rtlCol="0">
            <a:spAutoFit/>
          </a:bodyPr>
          <a:lstStyle/>
          <a:p>
            <a:pPr marL="25168" marR="310820">
              <a:lnSpc>
                <a:spcPct val="102699"/>
              </a:lnSpc>
              <a:spcBef>
                <a:spcPts val="109"/>
              </a:spcBef>
            </a:pPr>
            <a:r>
              <a:rPr sz="2180" spc="-139" dirty="0">
                <a:solidFill>
                  <a:srgbClr val="363639"/>
                </a:solidFill>
                <a:latin typeface="Arial"/>
                <a:cs typeface="Arial"/>
              </a:rPr>
              <a:t>As </a:t>
            </a:r>
            <a:r>
              <a:rPr sz="2180" spc="-178" dirty="0">
                <a:solidFill>
                  <a:srgbClr val="363639"/>
                </a:solidFill>
                <a:latin typeface="Arial"/>
                <a:cs typeface="Arial"/>
              </a:rPr>
              <a:t>a </a:t>
            </a: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result, </a:t>
            </a:r>
            <a:r>
              <a:rPr sz="2180" spc="-109" dirty="0">
                <a:solidFill>
                  <a:srgbClr val="363639"/>
                </a:solidFill>
                <a:latin typeface="Arial"/>
                <a:cs typeface="Arial"/>
              </a:rPr>
              <a:t>longer documents </a:t>
            </a:r>
            <a:r>
              <a:rPr sz="2180" spc="-129" dirty="0">
                <a:solidFill>
                  <a:srgbClr val="363639"/>
                </a:solidFill>
                <a:latin typeface="Arial"/>
                <a:cs typeface="Arial"/>
              </a:rPr>
              <a:t>and </a:t>
            </a:r>
            <a:r>
              <a:rPr sz="2180" spc="-99" dirty="0">
                <a:solidFill>
                  <a:srgbClr val="363639"/>
                </a:solidFill>
                <a:latin typeface="Arial"/>
                <a:cs typeface="Arial"/>
              </a:rPr>
              <a:t>shorter </a:t>
            </a:r>
            <a:r>
              <a:rPr sz="2180" spc="-109" dirty="0">
                <a:solidFill>
                  <a:srgbClr val="363639"/>
                </a:solidFill>
                <a:latin typeface="Arial"/>
                <a:cs typeface="Arial"/>
              </a:rPr>
              <a:t>documents </a:t>
            </a:r>
            <a:r>
              <a:rPr sz="2180" spc="-159" dirty="0">
                <a:solidFill>
                  <a:srgbClr val="363639"/>
                </a:solidFill>
                <a:latin typeface="Arial"/>
                <a:cs typeface="Arial"/>
              </a:rPr>
              <a:t>have  </a:t>
            </a:r>
            <a:r>
              <a:rPr sz="2180" spc="-109" dirty="0">
                <a:solidFill>
                  <a:srgbClr val="363639"/>
                </a:solidFill>
                <a:latin typeface="Arial"/>
                <a:cs typeface="Arial"/>
              </a:rPr>
              <a:t>weights </a:t>
            </a:r>
            <a:r>
              <a:rPr sz="2180" spc="-50" dirty="0">
                <a:solidFill>
                  <a:srgbClr val="363639"/>
                </a:solidFill>
                <a:latin typeface="Arial"/>
                <a:cs typeface="Arial"/>
              </a:rPr>
              <a:t>of </a:t>
            </a: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the </a:t>
            </a:r>
            <a:r>
              <a:rPr sz="2180" spc="-208" dirty="0">
                <a:solidFill>
                  <a:srgbClr val="363639"/>
                </a:solidFill>
                <a:latin typeface="Arial"/>
                <a:cs typeface="Arial"/>
              </a:rPr>
              <a:t>same </a:t>
            </a:r>
            <a:r>
              <a:rPr sz="2180" spc="-119" dirty="0">
                <a:solidFill>
                  <a:srgbClr val="363639"/>
                </a:solidFill>
                <a:latin typeface="Arial"/>
                <a:cs typeface="Arial"/>
              </a:rPr>
              <a:t>order </a:t>
            </a:r>
            <a:r>
              <a:rPr sz="2180" spc="-50" dirty="0">
                <a:solidFill>
                  <a:srgbClr val="363639"/>
                </a:solidFill>
                <a:latin typeface="Arial"/>
                <a:cs typeface="Arial"/>
              </a:rPr>
              <a:t>of</a:t>
            </a:r>
            <a:r>
              <a:rPr sz="2180" spc="-129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2180" spc="-79" dirty="0">
                <a:solidFill>
                  <a:srgbClr val="363639"/>
                </a:solidFill>
                <a:latin typeface="Arial"/>
                <a:cs typeface="Arial"/>
              </a:rPr>
              <a:t>magnitude.</a:t>
            </a:r>
            <a:endParaRPr sz="2180" dirty="0">
              <a:latin typeface="Arial"/>
              <a:cs typeface="Arial"/>
            </a:endParaRPr>
          </a:p>
          <a:p>
            <a:pPr marL="25168" marR="10067">
              <a:lnSpc>
                <a:spcPct val="102699"/>
              </a:lnSpc>
              <a:spcBef>
                <a:spcPts val="565"/>
              </a:spcBef>
            </a:pPr>
            <a:r>
              <a:rPr sz="2180" spc="-59" dirty="0">
                <a:solidFill>
                  <a:srgbClr val="363639"/>
                </a:solidFill>
                <a:latin typeface="Arial"/>
                <a:cs typeface="Arial"/>
              </a:rPr>
              <a:t>Effect </a:t>
            </a:r>
            <a:r>
              <a:rPr lang="en-GB" sz="2180" spc="-59" dirty="0" smtClean="0">
                <a:solidFill>
                  <a:srgbClr val="363639"/>
                </a:solidFill>
                <a:latin typeface="Arial"/>
                <a:cs typeface="Arial"/>
              </a:rPr>
              <a:t>of say </a:t>
            </a:r>
            <a:r>
              <a:rPr sz="2180" spc="-69" dirty="0" smtClean="0">
                <a:solidFill>
                  <a:srgbClr val="363639"/>
                </a:solidFill>
                <a:latin typeface="Arial"/>
                <a:cs typeface="Arial"/>
              </a:rPr>
              <a:t>two </a:t>
            </a:r>
            <a:r>
              <a:rPr sz="2180" spc="-109" dirty="0">
                <a:solidFill>
                  <a:srgbClr val="363639"/>
                </a:solidFill>
                <a:latin typeface="Arial"/>
                <a:cs typeface="Arial"/>
              </a:rPr>
              <a:t>documents </a:t>
            </a:r>
            <a:r>
              <a:rPr sz="2180" i="1" spc="-99" dirty="0">
                <a:solidFill>
                  <a:srgbClr val="363639"/>
                </a:solidFill>
                <a:latin typeface="Arial"/>
                <a:cs typeface="Arial"/>
              </a:rPr>
              <a:t>d </a:t>
            </a:r>
            <a:r>
              <a:rPr sz="2180" spc="-129" dirty="0">
                <a:solidFill>
                  <a:srgbClr val="363639"/>
                </a:solidFill>
                <a:latin typeface="Arial"/>
                <a:cs typeface="Arial"/>
              </a:rPr>
              <a:t>and </a:t>
            </a:r>
            <a:r>
              <a:rPr sz="2180" i="1" spc="-99" dirty="0">
                <a:solidFill>
                  <a:srgbClr val="363639"/>
                </a:solidFill>
                <a:latin typeface="Arial"/>
                <a:cs typeface="Arial"/>
              </a:rPr>
              <a:t>d </a:t>
            </a:r>
            <a:r>
              <a:rPr sz="2378" spc="-103" baseline="27777" dirty="0">
                <a:solidFill>
                  <a:srgbClr val="363639"/>
                </a:solidFill>
                <a:latin typeface="Lucida Sans Unicode"/>
                <a:cs typeface="Lucida Sans Unicode"/>
              </a:rPr>
              <a:t>′ </a:t>
            </a:r>
            <a:r>
              <a:rPr sz="2180" dirty="0" smtClean="0">
                <a:solidFill>
                  <a:srgbClr val="363639"/>
                </a:solidFill>
                <a:latin typeface="Arial"/>
                <a:cs typeface="Arial"/>
              </a:rPr>
              <a:t>(</a:t>
            </a:r>
            <a:r>
              <a:rPr lang="en-GB" sz="2180" dirty="0" smtClean="0">
                <a:solidFill>
                  <a:srgbClr val="363639"/>
                </a:solidFill>
                <a:latin typeface="Arial"/>
                <a:cs typeface="Arial"/>
              </a:rPr>
              <a:t>i.e. </a:t>
            </a:r>
            <a:r>
              <a:rPr sz="2180" i="1" dirty="0" smtClean="0">
                <a:solidFill>
                  <a:srgbClr val="363639"/>
                </a:solidFill>
                <a:latin typeface="Arial"/>
                <a:cs typeface="Arial"/>
              </a:rPr>
              <a:t>d </a:t>
            </a:r>
            <a:r>
              <a:rPr sz="2180" spc="-149" dirty="0">
                <a:solidFill>
                  <a:srgbClr val="363639"/>
                </a:solidFill>
                <a:latin typeface="Arial"/>
                <a:cs typeface="Arial"/>
              </a:rPr>
              <a:t>appended </a:t>
            </a:r>
            <a:r>
              <a:rPr sz="2180" spc="20" dirty="0">
                <a:solidFill>
                  <a:srgbClr val="363639"/>
                </a:solidFill>
                <a:latin typeface="Arial"/>
                <a:cs typeface="Arial"/>
              </a:rPr>
              <a:t>to </a:t>
            </a:r>
            <a:r>
              <a:rPr sz="2180" dirty="0">
                <a:solidFill>
                  <a:srgbClr val="363639"/>
                </a:solidFill>
                <a:latin typeface="Arial"/>
                <a:cs typeface="Arial"/>
              </a:rPr>
              <a:t>itself)  </a:t>
            </a:r>
            <a:r>
              <a:rPr lang="en-GB" sz="2180" spc="-50" dirty="0" smtClean="0">
                <a:solidFill>
                  <a:srgbClr val="363639"/>
                </a:solidFill>
                <a:latin typeface="Arial"/>
                <a:cs typeface="Arial"/>
              </a:rPr>
              <a:t>woul</a:t>
            </a:r>
            <a:r>
              <a:rPr lang="en-GB" sz="2180" spc="-50" dirty="0" smtClean="0">
                <a:solidFill>
                  <a:srgbClr val="363639"/>
                </a:solidFill>
                <a:latin typeface="Arial"/>
                <a:cs typeface="Arial"/>
              </a:rPr>
              <a:t>d </a:t>
            </a:r>
            <a:r>
              <a:rPr sz="2180" spc="-159" dirty="0" smtClean="0">
                <a:solidFill>
                  <a:srgbClr val="363639"/>
                </a:solidFill>
                <a:latin typeface="Arial"/>
                <a:cs typeface="Arial"/>
              </a:rPr>
              <a:t>have </a:t>
            </a:r>
            <a:r>
              <a:rPr sz="2180" spc="-59" dirty="0">
                <a:solidFill>
                  <a:srgbClr val="0000FF"/>
                </a:solidFill>
                <a:latin typeface="Arial"/>
                <a:cs typeface="Arial"/>
              </a:rPr>
              <a:t>identical </a:t>
            </a:r>
            <a:r>
              <a:rPr sz="2180" spc="-119" dirty="0">
                <a:solidFill>
                  <a:srgbClr val="0000FF"/>
                </a:solidFill>
                <a:latin typeface="Arial"/>
                <a:cs typeface="Arial"/>
              </a:rPr>
              <a:t>vectors</a:t>
            </a:r>
            <a:r>
              <a:rPr sz="2180" spc="-129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180" spc="-40" dirty="0" smtClean="0">
                <a:solidFill>
                  <a:srgbClr val="363639"/>
                </a:solidFill>
                <a:latin typeface="Arial"/>
                <a:cs typeface="Arial"/>
              </a:rPr>
              <a:t>after</a:t>
            </a:r>
            <a:r>
              <a:rPr lang="en-GB" sz="2180" spc="-40" dirty="0" smtClean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2180" spc="-69" dirty="0" smtClean="0">
                <a:solidFill>
                  <a:srgbClr val="363639"/>
                </a:solidFill>
                <a:latin typeface="Arial"/>
                <a:cs typeface="Arial"/>
              </a:rPr>
              <a:t>length-normalization</a:t>
            </a:r>
            <a:r>
              <a:rPr sz="2180" spc="-69" dirty="0">
                <a:solidFill>
                  <a:srgbClr val="363639"/>
                </a:solidFill>
                <a:latin typeface="Arial"/>
                <a:cs typeface="Arial"/>
              </a:rPr>
              <a:t>.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763" name="Title 76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Length normalised vectors</a:t>
            </a:r>
            <a:endParaRPr lang="en-GB" dirty="0"/>
          </a:p>
        </p:txBody>
      </p:sp>
      <p:pic>
        <p:nvPicPr>
          <p:cNvPr id="764" name="Picture 7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6584" y="2357391"/>
            <a:ext cx="2641800" cy="741467"/>
          </a:xfrm>
          <a:prstGeom prst="rect">
            <a:avLst/>
          </a:prstGeom>
        </p:spPr>
      </p:pic>
      <p:pic>
        <p:nvPicPr>
          <p:cNvPr id="765" name="Picture 7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584" y="3258700"/>
            <a:ext cx="3284400" cy="8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078023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/>
          <p:nvPr/>
        </p:nvSpPr>
        <p:spPr>
          <a:xfrm>
            <a:off x="2811710" y="204567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13" name="object 13"/>
          <p:cNvSpPr/>
          <p:nvPr/>
        </p:nvSpPr>
        <p:spPr>
          <a:xfrm>
            <a:off x="3382428" y="204567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14" name="object 14"/>
          <p:cNvSpPr/>
          <p:nvPr/>
        </p:nvSpPr>
        <p:spPr>
          <a:xfrm>
            <a:off x="3953139" y="204567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15" name="object 15"/>
          <p:cNvSpPr/>
          <p:nvPr/>
        </p:nvSpPr>
        <p:spPr>
          <a:xfrm>
            <a:off x="4523869" y="204567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16" name="object 16"/>
          <p:cNvSpPr/>
          <p:nvPr/>
        </p:nvSpPr>
        <p:spPr>
          <a:xfrm>
            <a:off x="5094580" y="204567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17" name="object 17"/>
          <p:cNvSpPr/>
          <p:nvPr/>
        </p:nvSpPr>
        <p:spPr>
          <a:xfrm>
            <a:off x="5665292" y="204567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18" name="object 18"/>
          <p:cNvSpPr/>
          <p:nvPr/>
        </p:nvSpPr>
        <p:spPr>
          <a:xfrm>
            <a:off x="2811710" y="4899249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2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19" name="object 19"/>
          <p:cNvSpPr/>
          <p:nvPr/>
        </p:nvSpPr>
        <p:spPr>
          <a:xfrm>
            <a:off x="2811710" y="4328543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2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0" name="object 20"/>
          <p:cNvSpPr/>
          <p:nvPr/>
        </p:nvSpPr>
        <p:spPr>
          <a:xfrm>
            <a:off x="2811710" y="3757831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2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1" name="object 21"/>
          <p:cNvSpPr/>
          <p:nvPr/>
        </p:nvSpPr>
        <p:spPr>
          <a:xfrm>
            <a:off x="2811710" y="3187120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2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2" name="object 22"/>
          <p:cNvSpPr/>
          <p:nvPr/>
        </p:nvSpPr>
        <p:spPr>
          <a:xfrm>
            <a:off x="2811710" y="2616382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2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3" name="object 23"/>
          <p:cNvSpPr/>
          <p:nvPr/>
        </p:nvSpPr>
        <p:spPr>
          <a:xfrm>
            <a:off x="2811710" y="2045671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2" y="0"/>
                </a:lnTo>
              </a:path>
            </a:pathLst>
          </a:custGeom>
          <a:ln w="3795">
            <a:solidFill>
              <a:srgbClr val="A9A3A1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4" name="object 24"/>
          <p:cNvSpPr txBox="1"/>
          <p:nvPr/>
        </p:nvSpPr>
        <p:spPr>
          <a:xfrm>
            <a:off x="2856746" y="4869075"/>
            <a:ext cx="190011" cy="329162"/>
          </a:xfrm>
          <a:prstGeom prst="rect">
            <a:avLst/>
          </a:prstGeom>
        </p:spPr>
        <p:txBody>
          <a:bodyPr vert="horz" wrap="square" lIns="0" tIns="23909" rIns="0" bIns="0" rtlCol="0">
            <a:spAutoFit/>
          </a:bodyPr>
          <a:lstStyle/>
          <a:p>
            <a:pPr marL="25168">
              <a:spcBef>
                <a:spcPts val="188"/>
              </a:spcBef>
            </a:pPr>
            <a:r>
              <a:rPr sz="1982" spc="-10" dirty="0">
                <a:solidFill>
                  <a:srgbClr val="363639"/>
                </a:solidFill>
                <a:latin typeface="Arial"/>
                <a:cs typeface="Arial"/>
              </a:rPr>
              <a:t>0</a:t>
            </a:r>
            <a:endParaRPr sz="1982">
              <a:latin typeface="Arial"/>
              <a:cs typeface="Arial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811710" y="204567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7591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6" name="object 26"/>
          <p:cNvSpPr txBox="1"/>
          <p:nvPr/>
        </p:nvSpPr>
        <p:spPr>
          <a:xfrm>
            <a:off x="5710316" y="4869075"/>
            <a:ext cx="190011" cy="329162"/>
          </a:xfrm>
          <a:prstGeom prst="rect">
            <a:avLst/>
          </a:prstGeom>
        </p:spPr>
        <p:txBody>
          <a:bodyPr vert="horz" wrap="square" lIns="0" tIns="23909" rIns="0" bIns="0" rtlCol="0">
            <a:spAutoFit/>
          </a:bodyPr>
          <a:lstStyle/>
          <a:p>
            <a:pPr marL="25168">
              <a:spcBef>
                <a:spcPts val="188"/>
              </a:spcBef>
            </a:pPr>
            <a:r>
              <a:rPr sz="1982" spc="-10" dirty="0">
                <a:solidFill>
                  <a:srgbClr val="363639"/>
                </a:solidFill>
                <a:latin typeface="Arial"/>
                <a:cs typeface="Arial"/>
              </a:rPr>
              <a:t>1</a:t>
            </a:r>
            <a:endParaRPr sz="1982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5665292" y="2045670"/>
            <a:ext cx="0" cy="2853935"/>
          </a:xfrm>
          <a:custGeom>
            <a:avLst/>
            <a:gdLst/>
            <a:ahLst/>
            <a:cxnLst/>
            <a:rect l="l" t="t" r="r" b="b"/>
            <a:pathLst>
              <a:path h="1440180">
                <a:moveTo>
                  <a:pt x="0" y="1439999"/>
                </a:moveTo>
                <a:lnTo>
                  <a:pt x="0" y="0"/>
                </a:lnTo>
              </a:path>
            </a:pathLst>
          </a:custGeom>
          <a:ln w="7591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8" name="object 28"/>
          <p:cNvSpPr txBox="1"/>
          <p:nvPr/>
        </p:nvSpPr>
        <p:spPr>
          <a:xfrm>
            <a:off x="2576941" y="4553152"/>
            <a:ext cx="190011" cy="329162"/>
          </a:xfrm>
          <a:prstGeom prst="rect">
            <a:avLst/>
          </a:prstGeom>
        </p:spPr>
        <p:txBody>
          <a:bodyPr vert="horz" wrap="square" lIns="0" tIns="23909" rIns="0" bIns="0" rtlCol="0">
            <a:spAutoFit/>
          </a:bodyPr>
          <a:lstStyle/>
          <a:p>
            <a:pPr marL="25168">
              <a:spcBef>
                <a:spcPts val="188"/>
              </a:spcBef>
            </a:pPr>
            <a:r>
              <a:rPr sz="1982" spc="-10" dirty="0">
                <a:solidFill>
                  <a:srgbClr val="363639"/>
                </a:solidFill>
                <a:latin typeface="Arial"/>
                <a:cs typeface="Arial"/>
              </a:rPr>
              <a:t>0</a:t>
            </a:r>
            <a:endParaRPr sz="1982">
              <a:latin typeface="Arial"/>
              <a:cs typeface="Arial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811710" y="4899249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2" y="0"/>
                </a:lnTo>
              </a:path>
            </a:pathLst>
          </a:custGeom>
          <a:ln w="7591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30" name="object 30"/>
          <p:cNvSpPr txBox="1"/>
          <p:nvPr/>
        </p:nvSpPr>
        <p:spPr>
          <a:xfrm>
            <a:off x="2576941" y="1699560"/>
            <a:ext cx="190011" cy="329162"/>
          </a:xfrm>
          <a:prstGeom prst="rect">
            <a:avLst/>
          </a:prstGeom>
        </p:spPr>
        <p:txBody>
          <a:bodyPr vert="horz" wrap="square" lIns="0" tIns="23909" rIns="0" bIns="0" rtlCol="0">
            <a:spAutoFit/>
          </a:bodyPr>
          <a:lstStyle/>
          <a:p>
            <a:pPr marL="25168">
              <a:spcBef>
                <a:spcPts val="188"/>
              </a:spcBef>
            </a:pPr>
            <a:r>
              <a:rPr sz="1982" spc="-10" dirty="0">
                <a:solidFill>
                  <a:srgbClr val="363639"/>
                </a:solidFill>
                <a:latin typeface="Arial"/>
                <a:cs typeface="Arial"/>
              </a:rPr>
              <a:t>1</a:t>
            </a:r>
            <a:endParaRPr sz="1982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2811710" y="2045671"/>
            <a:ext cx="2853935" cy="0"/>
          </a:xfrm>
          <a:custGeom>
            <a:avLst/>
            <a:gdLst/>
            <a:ahLst/>
            <a:cxnLst/>
            <a:rect l="l" t="t" r="r" b="b"/>
            <a:pathLst>
              <a:path w="1440180">
                <a:moveTo>
                  <a:pt x="0" y="0"/>
                </a:moveTo>
                <a:lnTo>
                  <a:pt x="1440002" y="0"/>
                </a:lnTo>
              </a:path>
            </a:pathLst>
          </a:custGeom>
          <a:ln w="7591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32" name="object 32"/>
          <p:cNvSpPr/>
          <p:nvPr/>
        </p:nvSpPr>
        <p:spPr>
          <a:xfrm>
            <a:off x="5841838" y="4860388"/>
            <a:ext cx="109474" cy="78018"/>
          </a:xfrm>
          <a:custGeom>
            <a:avLst/>
            <a:gdLst/>
            <a:ahLst/>
            <a:cxnLst/>
            <a:rect l="l" t="t" r="r" b="b"/>
            <a:pathLst>
              <a:path w="55244" h="39369">
                <a:moveTo>
                  <a:pt x="0" y="0"/>
                </a:moveTo>
                <a:lnTo>
                  <a:pt x="21971" y="19610"/>
                </a:lnTo>
                <a:lnTo>
                  <a:pt x="0" y="39226"/>
                </a:lnTo>
                <a:lnTo>
                  <a:pt x="54914" y="19610"/>
                </a:lnTo>
                <a:lnTo>
                  <a:pt x="0" y="0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33" name="object 33"/>
          <p:cNvSpPr/>
          <p:nvPr/>
        </p:nvSpPr>
        <p:spPr>
          <a:xfrm>
            <a:off x="2811711" y="4899249"/>
            <a:ext cx="3074146" cy="0"/>
          </a:xfrm>
          <a:custGeom>
            <a:avLst/>
            <a:gdLst/>
            <a:ahLst/>
            <a:cxnLst/>
            <a:rect l="l" t="t" r="r" b="b"/>
            <a:pathLst>
              <a:path w="1551305">
                <a:moveTo>
                  <a:pt x="0" y="0"/>
                </a:moveTo>
                <a:lnTo>
                  <a:pt x="1551063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34" name="object 34"/>
          <p:cNvSpPr txBox="1"/>
          <p:nvPr/>
        </p:nvSpPr>
        <p:spPr>
          <a:xfrm>
            <a:off x="6501592" y="4834446"/>
            <a:ext cx="630433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spc="575" dirty="0">
                <a:solidFill>
                  <a:srgbClr val="363639"/>
                </a:solidFill>
                <a:latin typeface="Times New Roman"/>
                <a:cs typeface="Times New Roman"/>
              </a:rPr>
              <a:t>r</a:t>
            </a:r>
            <a:r>
              <a:rPr sz="2180" spc="20" dirty="0">
                <a:solidFill>
                  <a:srgbClr val="363639"/>
                </a:solidFill>
                <a:latin typeface="Times New Roman"/>
                <a:cs typeface="Times New Roman"/>
              </a:rPr>
              <a:t>i</a:t>
            </a:r>
            <a:r>
              <a:rPr sz="2180" spc="307" dirty="0">
                <a:solidFill>
                  <a:srgbClr val="363639"/>
                </a:solidFill>
                <a:latin typeface="Times New Roman"/>
                <a:cs typeface="Times New Roman"/>
              </a:rPr>
              <a:t>c</a:t>
            </a:r>
            <a:r>
              <a:rPr sz="2180" spc="226" dirty="0">
                <a:solidFill>
                  <a:srgbClr val="363639"/>
                </a:solidFill>
                <a:latin typeface="Times New Roman"/>
                <a:cs typeface="Times New Roman"/>
              </a:rPr>
              <a:t>h</a:t>
            </a:r>
            <a:endParaRPr sz="2180" dirty="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2772848" y="1760303"/>
            <a:ext cx="78018" cy="109474"/>
          </a:xfrm>
          <a:custGeom>
            <a:avLst/>
            <a:gdLst/>
            <a:ahLst/>
            <a:cxnLst/>
            <a:rect l="l" t="t" r="r" b="b"/>
            <a:pathLst>
              <a:path w="39370" h="55244">
                <a:moveTo>
                  <a:pt x="19610" y="0"/>
                </a:moveTo>
                <a:lnTo>
                  <a:pt x="0" y="54914"/>
                </a:lnTo>
                <a:lnTo>
                  <a:pt x="19610" y="32943"/>
                </a:lnTo>
                <a:lnTo>
                  <a:pt x="31374" y="32943"/>
                </a:lnTo>
                <a:lnTo>
                  <a:pt x="19610" y="0"/>
                </a:lnTo>
                <a:close/>
              </a:path>
              <a:path w="39370" h="55244">
                <a:moveTo>
                  <a:pt x="31374" y="32943"/>
                </a:moveTo>
                <a:lnTo>
                  <a:pt x="19610" y="32943"/>
                </a:lnTo>
                <a:lnTo>
                  <a:pt x="39220" y="54914"/>
                </a:lnTo>
                <a:lnTo>
                  <a:pt x="31374" y="32943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36" name="object 36"/>
          <p:cNvSpPr/>
          <p:nvPr/>
        </p:nvSpPr>
        <p:spPr>
          <a:xfrm>
            <a:off x="2811710" y="1825587"/>
            <a:ext cx="0" cy="3074146"/>
          </a:xfrm>
          <a:custGeom>
            <a:avLst/>
            <a:gdLst/>
            <a:ahLst/>
            <a:cxnLst/>
            <a:rect l="l" t="t" r="r" b="b"/>
            <a:pathLst>
              <a:path h="1551305">
                <a:moveTo>
                  <a:pt x="0" y="1551061"/>
                </a:moveTo>
                <a:lnTo>
                  <a:pt x="0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37" name="object 37"/>
          <p:cNvSpPr txBox="1"/>
          <p:nvPr/>
        </p:nvSpPr>
        <p:spPr>
          <a:xfrm>
            <a:off x="2454338" y="1389239"/>
            <a:ext cx="721034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spc="109" dirty="0">
                <a:solidFill>
                  <a:srgbClr val="363639"/>
                </a:solidFill>
                <a:latin typeface="Times New Roman"/>
                <a:cs typeface="Times New Roman"/>
              </a:rPr>
              <a:t>p</a:t>
            </a:r>
            <a:r>
              <a:rPr sz="2180" spc="277" dirty="0">
                <a:solidFill>
                  <a:srgbClr val="363639"/>
                </a:solidFill>
                <a:latin typeface="Times New Roman"/>
                <a:cs typeface="Times New Roman"/>
              </a:rPr>
              <a:t>oo</a:t>
            </a:r>
            <a:r>
              <a:rPr sz="2180" spc="575" dirty="0">
                <a:solidFill>
                  <a:srgbClr val="363639"/>
                </a:solidFill>
                <a:latin typeface="Times New Roman"/>
                <a:cs typeface="Times New Roman"/>
              </a:rPr>
              <a:t>r</a:t>
            </a:r>
            <a:endParaRPr sz="2180">
              <a:latin typeface="Times New Roman"/>
              <a:cs typeface="Times New Roman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4545916" y="2779062"/>
            <a:ext cx="174859" cy="1837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39" name="object 39"/>
          <p:cNvSpPr/>
          <p:nvPr/>
        </p:nvSpPr>
        <p:spPr>
          <a:xfrm>
            <a:off x="2811710" y="2862467"/>
            <a:ext cx="1834672" cy="2037266"/>
          </a:xfrm>
          <a:custGeom>
            <a:avLst/>
            <a:gdLst/>
            <a:ahLst/>
            <a:cxnLst/>
            <a:rect l="l" t="t" r="r" b="b"/>
            <a:pathLst>
              <a:path w="925830" h="1028064">
                <a:moveTo>
                  <a:pt x="0" y="1027821"/>
                </a:moveTo>
                <a:lnTo>
                  <a:pt x="925461" y="0"/>
                </a:lnTo>
              </a:path>
            </a:pathLst>
          </a:custGeom>
          <a:ln w="16448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40" name="object 40"/>
          <p:cNvSpPr/>
          <p:nvPr/>
        </p:nvSpPr>
        <p:spPr>
          <a:xfrm>
            <a:off x="3465364" y="2142692"/>
            <a:ext cx="98151" cy="149743"/>
          </a:xfrm>
          <a:custGeom>
            <a:avLst/>
            <a:gdLst/>
            <a:ahLst/>
            <a:cxnLst/>
            <a:rect l="l" t="t" r="r" b="b"/>
            <a:pathLst>
              <a:path w="49530" h="75565">
                <a:moveTo>
                  <a:pt x="46469" y="41363"/>
                </a:moveTo>
                <a:lnTo>
                  <a:pt x="32017" y="41363"/>
                </a:lnTo>
                <a:lnTo>
                  <a:pt x="49246" y="75552"/>
                </a:lnTo>
                <a:lnTo>
                  <a:pt x="46469" y="41363"/>
                </a:lnTo>
                <a:close/>
              </a:path>
              <a:path w="49530" h="75565">
                <a:moveTo>
                  <a:pt x="43110" y="0"/>
                </a:moveTo>
                <a:lnTo>
                  <a:pt x="0" y="62344"/>
                </a:lnTo>
                <a:lnTo>
                  <a:pt x="32017" y="41363"/>
                </a:lnTo>
                <a:lnTo>
                  <a:pt x="46469" y="41363"/>
                </a:lnTo>
                <a:lnTo>
                  <a:pt x="43110" y="0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41" name="object 41"/>
          <p:cNvSpPr/>
          <p:nvPr/>
        </p:nvSpPr>
        <p:spPr>
          <a:xfrm>
            <a:off x="2811710" y="2224659"/>
            <a:ext cx="717259" cy="2675249"/>
          </a:xfrm>
          <a:custGeom>
            <a:avLst/>
            <a:gdLst/>
            <a:ahLst/>
            <a:cxnLst/>
            <a:rect l="l" t="t" r="r" b="b"/>
            <a:pathLst>
              <a:path w="361950" h="1350010">
                <a:moveTo>
                  <a:pt x="0" y="1349677"/>
                </a:moveTo>
                <a:lnTo>
                  <a:pt x="361871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43" name="object 43"/>
          <p:cNvSpPr/>
          <p:nvPr/>
        </p:nvSpPr>
        <p:spPr>
          <a:xfrm>
            <a:off x="4856753" y="3064380"/>
            <a:ext cx="140935" cy="130868"/>
          </a:xfrm>
          <a:custGeom>
            <a:avLst/>
            <a:gdLst/>
            <a:ahLst/>
            <a:cxnLst/>
            <a:rect l="l" t="t" r="r" b="b"/>
            <a:pathLst>
              <a:path w="71119" h="66040">
                <a:moveTo>
                  <a:pt x="71056" y="0"/>
                </a:moveTo>
                <a:lnTo>
                  <a:pt x="0" y="26377"/>
                </a:lnTo>
                <a:lnTo>
                  <a:pt x="38252" y="27546"/>
                </a:lnTo>
                <a:lnTo>
                  <a:pt x="32778" y="65430"/>
                </a:lnTo>
                <a:lnTo>
                  <a:pt x="71056" y="0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44" name="object 44"/>
          <p:cNvSpPr/>
          <p:nvPr/>
        </p:nvSpPr>
        <p:spPr>
          <a:xfrm>
            <a:off x="2811710" y="3118968"/>
            <a:ext cx="2121576" cy="1780563"/>
          </a:xfrm>
          <a:custGeom>
            <a:avLst/>
            <a:gdLst/>
            <a:ahLst/>
            <a:cxnLst/>
            <a:rect l="l" t="t" r="r" b="b"/>
            <a:pathLst>
              <a:path w="1070610" h="898525">
                <a:moveTo>
                  <a:pt x="0" y="898382"/>
                </a:moveTo>
                <a:lnTo>
                  <a:pt x="1070241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46" name="object 46"/>
          <p:cNvSpPr/>
          <p:nvPr/>
        </p:nvSpPr>
        <p:spPr>
          <a:xfrm>
            <a:off x="5489929" y="4496597"/>
            <a:ext cx="147227" cy="100668"/>
          </a:xfrm>
          <a:custGeom>
            <a:avLst/>
            <a:gdLst/>
            <a:ahLst/>
            <a:cxnLst/>
            <a:rect l="l" t="t" r="r" b="b"/>
            <a:pathLst>
              <a:path w="74294" h="50800">
                <a:moveTo>
                  <a:pt x="0" y="0"/>
                </a:moveTo>
                <a:lnTo>
                  <a:pt x="31635" y="21560"/>
                </a:lnTo>
                <a:lnTo>
                  <a:pt x="6642" y="50557"/>
                </a:lnTo>
                <a:lnTo>
                  <a:pt x="74104" y="15984"/>
                </a:lnTo>
                <a:lnTo>
                  <a:pt x="0" y="0"/>
                </a:lnTo>
                <a:close/>
              </a:path>
            </a:pathLst>
          </a:custGeom>
          <a:solidFill>
            <a:srgbClr val="363639"/>
          </a:solid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47" name="object 47"/>
          <p:cNvSpPr/>
          <p:nvPr/>
        </p:nvSpPr>
        <p:spPr>
          <a:xfrm>
            <a:off x="2811711" y="4539324"/>
            <a:ext cx="2741942" cy="361146"/>
          </a:xfrm>
          <a:custGeom>
            <a:avLst/>
            <a:gdLst/>
            <a:ahLst/>
            <a:cxnLst/>
            <a:rect l="l" t="t" r="r" b="b"/>
            <a:pathLst>
              <a:path w="1383664" h="182244">
                <a:moveTo>
                  <a:pt x="0" y="181629"/>
                </a:moveTo>
                <a:lnTo>
                  <a:pt x="1383144" y="0"/>
                </a:lnTo>
              </a:path>
            </a:pathLst>
          </a:custGeom>
          <a:ln w="10122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49" name="object 49"/>
          <p:cNvSpPr/>
          <p:nvPr/>
        </p:nvSpPr>
        <p:spPr>
          <a:xfrm>
            <a:off x="2811710" y="2045670"/>
            <a:ext cx="2853935" cy="2853935"/>
          </a:xfrm>
          <a:custGeom>
            <a:avLst/>
            <a:gdLst/>
            <a:ahLst/>
            <a:cxnLst/>
            <a:rect l="l" t="t" r="r" b="b"/>
            <a:pathLst>
              <a:path w="1440180" h="1440180">
                <a:moveTo>
                  <a:pt x="1440002" y="1439999"/>
                </a:moveTo>
                <a:lnTo>
                  <a:pt x="1438122" y="1365898"/>
                </a:lnTo>
                <a:lnTo>
                  <a:pt x="1432560" y="1292769"/>
                </a:lnTo>
                <a:lnTo>
                  <a:pt x="1423403" y="1220707"/>
                </a:lnTo>
                <a:lnTo>
                  <a:pt x="1410741" y="1149794"/>
                </a:lnTo>
                <a:lnTo>
                  <a:pt x="1394663" y="1080122"/>
                </a:lnTo>
                <a:lnTo>
                  <a:pt x="1375257" y="1011796"/>
                </a:lnTo>
                <a:lnTo>
                  <a:pt x="1352613" y="944880"/>
                </a:lnTo>
                <a:lnTo>
                  <a:pt x="1326832" y="879487"/>
                </a:lnTo>
                <a:lnTo>
                  <a:pt x="1298003" y="815708"/>
                </a:lnTo>
                <a:lnTo>
                  <a:pt x="1266202" y="753618"/>
                </a:lnTo>
                <a:lnTo>
                  <a:pt x="1231519" y="693318"/>
                </a:lnTo>
                <a:lnTo>
                  <a:pt x="1194066" y="634885"/>
                </a:lnTo>
                <a:lnTo>
                  <a:pt x="1153922" y="578434"/>
                </a:lnTo>
                <a:lnTo>
                  <a:pt x="1111173" y="524027"/>
                </a:lnTo>
                <a:lnTo>
                  <a:pt x="1065911" y="471779"/>
                </a:lnTo>
                <a:lnTo>
                  <a:pt x="1018235" y="421767"/>
                </a:lnTo>
                <a:lnTo>
                  <a:pt x="968222" y="374091"/>
                </a:lnTo>
                <a:lnTo>
                  <a:pt x="915974" y="328828"/>
                </a:lnTo>
                <a:lnTo>
                  <a:pt x="861568" y="286080"/>
                </a:lnTo>
                <a:lnTo>
                  <a:pt x="805116" y="245935"/>
                </a:lnTo>
                <a:lnTo>
                  <a:pt x="746696" y="208483"/>
                </a:lnTo>
                <a:lnTo>
                  <a:pt x="686384" y="173799"/>
                </a:lnTo>
                <a:lnTo>
                  <a:pt x="624293" y="142011"/>
                </a:lnTo>
                <a:lnTo>
                  <a:pt x="560511" y="113169"/>
                </a:lnTo>
                <a:lnTo>
                  <a:pt x="495115" y="87388"/>
                </a:lnTo>
                <a:lnTo>
                  <a:pt x="428208" y="64744"/>
                </a:lnTo>
                <a:lnTo>
                  <a:pt x="359876" y="45339"/>
                </a:lnTo>
                <a:lnTo>
                  <a:pt x="290205" y="29260"/>
                </a:lnTo>
                <a:lnTo>
                  <a:pt x="219293" y="16598"/>
                </a:lnTo>
                <a:lnTo>
                  <a:pt x="147231" y="7442"/>
                </a:lnTo>
                <a:lnTo>
                  <a:pt x="74101" y="1879"/>
                </a:lnTo>
                <a:lnTo>
                  <a:pt x="0" y="0"/>
                </a:lnTo>
              </a:path>
            </a:pathLst>
          </a:custGeom>
          <a:ln w="3795">
            <a:solidFill>
              <a:srgbClr val="363639"/>
            </a:solidFill>
            <a:prstDash val="lgDashDot"/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50" name="object 50"/>
          <p:cNvSpPr/>
          <p:nvPr/>
        </p:nvSpPr>
        <p:spPr>
          <a:xfrm>
            <a:off x="3180985" y="3521086"/>
            <a:ext cx="724809" cy="461814"/>
          </a:xfrm>
          <a:custGeom>
            <a:avLst/>
            <a:gdLst/>
            <a:ahLst/>
            <a:cxnLst/>
            <a:rect l="l" t="t" r="r" b="b"/>
            <a:pathLst>
              <a:path w="365759" h="233044">
                <a:moveTo>
                  <a:pt x="365205" y="232651"/>
                </a:moveTo>
                <a:lnTo>
                  <a:pt x="332366" y="196122"/>
                </a:lnTo>
                <a:lnTo>
                  <a:pt x="297259" y="162051"/>
                </a:lnTo>
                <a:lnTo>
                  <a:pt x="260028" y="130528"/>
                </a:lnTo>
                <a:lnTo>
                  <a:pt x="220814" y="101645"/>
                </a:lnTo>
                <a:lnTo>
                  <a:pt x="179760" y="75492"/>
                </a:lnTo>
                <a:lnTo>
                  <a:pt x="137009" y="52160"/>
                </a:lnTo>
                <a:lnTo>
                  <a:pt x="92704" y="31740"/>
                </a:lnTo>
                <a:lnTo>
                  <a:pt x="46986" y="14323"/>
                </a:lnTo>
                <a:lnTo>
                  <a:pt x="0" y="0"/>
                </a:lnTo>
              </a:path>
            </a:pathLst>
          </a:custGeom>
          <a:ln w="7591">
            <a:solidFill>
              <a:srgbClr val="363639"/>
            </a:solidFill>
          </a:ln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51" name="object 51"/>
          <p:cNvSpPr txBox="1"/>
          <p:nvPr/>
        </p:nvSpPr>
        <p:spPr>
          <a:xfrm>
            <a:off x="3382428" y="3187120"/>
            <a:ext cx="571290" cy="479058"/>
          </a:xfrm>
          <a:prstGeom prst="rect">
            <a:avLst/>
          </a:prstGeom>
          <a:ln w="3795">
            <a:solidFill>
              <a:srgbClr val="A9A3A1"/>
            </a:solidFill>
          </a:ln>
        </p:spPr>
        <p:txBody>
          <a:bodyPr vert="horz" wrap="square" lIns="0" tIns="142193" rIns="0" bIns="0" rtlCol="0">
            <a:spAutoFit/>
          </a:bodyPr>
          <a:lstStyle/>
          <a:p>
            <a:pPr marL="286911">
              <a:spcBef>
                <a:spcPts val="1120"/>
              </a:spcBef>
            </a:pPr>
            <a:r>
              <a:rPr sz="2180" spc="-327" dirty="0">
                <a:solidFill>
                  <a:srgbClr val="363639"/>
                </a:solidFill>
                <a:latin typeface="Lucida Sans Unicode"/>
                <a:cs typeface="Lucida Sans Unicode"/>
              </a:rPr>
              <a:t>θ</a:t>
            </a:r>
            <a:endParaRPr sz="2180">
              <a:latin typeface="Lucida Sans Unicode"/>
              <a:cs typeface="Lucida Sans Unicode"/>
            </a:endParaRPr>
          </a:p>
        </p:txBody>
      </p:sp>
      <p:sp>
        <p:nvSpPr>
          <p:cNvPr id="54" name="Title 776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Documents as Normalised vectors</a:t>
            </a:r>
            <a:endParaRPr lang="en-GB" dirty="0"/>
          </a:p>
        </p:txBody>
      </p:sp>
      <p:sp>
        <p:nvSpPr>
          <p:cNvPr id="55" name="object 767"/>
          <p:cNvSpPr txBox="1"/>
          <p:nvPr/>
        </p:nvSpPr>
        <p:spPr>
          <a:xfrm>
            <a:off x="3403455" y="1626248"/>
            <a:ext cx="3731004" cy="388805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i="1" spc="-109" dirty="0" smtClean="0">
                <a:solidFill>
                  <a:srgbClr val="363639"/>
                </a:solidFill>
                <a:latin typeface="Arial"/>
                <a:cs typeface="Arial"/>
              </a:rPr>
              <a:t>d</a:t>
            </a:r>
            <a:r>
              <a:rPr sz="2378" spc="-162" baseline="-10416" dirty="0" smtClean="0">
                <a:solidFill>
                  <a:srgbClr val="363639"/>
                </a:solidFill>
                <a:latin typeface="Verdana"/>
                <a:cs typeface="Verdana"/>
              </a:rPr>
              <a:t>1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56" name="object 770"/>
          <p:cNvSpPr txBox="1"/>
          <p:nvPr/>
        </p:nvSpPr>
        <p:spPr>
          <a:xfrm>
            <a:off x="5137338" y="2692039"/>
            <a:ext cx="422404" cy="388805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i="1" spc="-99" dirty="0" smtClean="0">
                <a:solidFill>
                  <a:srgbClr val="363639"/>
                </a:solidFill>
                <a:latin typeface="Arial"/>
                <a:cs typeface="Arial"/>
              </a:rPr>
              <a:t>d</a:t>
            </a:r>
            <a:r>
              <a:rPr sz="2378" spc="-149" baseline="-10416" dirty="0" smtClean="0">
                <a:solidFill>
                  <a:srgbClr val="363639"/>
                </a:solidFill>
                <a:latin typeface="Verdana"/>
                <a:cs typeface="Verdana"/>
              </a:rPr>
              <a:t>2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57" name="object 773"/>
          <p:cNvSpPr txBox="1"/>
          <p:nvPr/>
        </p:nvSpPr>
        <p:spPr>
          <a:xfrm>
            <a:off x="5777284" y="4270219"/>
            <a:ext cx="439856" cy="388805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sz="2180" i="1" spc="-99" dirty="0" smtClean="0">
                <a:solidFill>
                  <a:srgbClr val="363639"/>
                </a:solidFill>
                <a:latin typeface="Arial"/>
                <a:cs typeface="Arial"/>
              </a:rPr>
              <a:t>d</a:t>
            </a:r>
            <a:r>
              <a:rPr sz="2378" spc="-149" baseline="-10416" dirty="0" smtClean="0">
                <a:solidFill>
                  <a:srgbClr val="363639"/>
                </a:solidFill>
                <a:latin typeface="Verdana"/>
                <a:cs typeface="Verdana"/>
              </a:rPr>
              <a:t>3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58" name="object 773"/>
          <p:cNvSpPr txBox="1"/>
          <p:nvPr/>
        </p:nvSpPr>
        <p:spPr>
          <a:xfrm>
            <a:off x="4697130" y="2367674"/>
            <a:ext cx="439856" cy="358348"/>
          </a:xfrm>
          <a:prstGeom prst="rect">
            <a:avLst/>
          </a:prstGeom>
        </p:spPr>
        <p:txBody>
          <a:bodyPr vert="horz" wrap="square" lIns="0" tIns="22650" rIns="0" bIns="0" rtlCol="0">
            <a:spAutoFit/>
          </a:bodyPr>
          <a:lstStyle/>
          <a:p>
            <a:pPr marL="25168">
              <a:spcBef>
                <a:spcPts val="178"/>
              </a:spcBef>
            </a:pPr>
            <a:r>
              <a:rPr lang="en-GB" sz="2180" i="1" spc="-99" dirty="0" smtClean="0">
                <a:solidFill>
                  <a:srgbClr val="363639"/>
                </a:solidFill>
                <a:latin typeface="Arial"/>
                <a:cs typeface="Arial"/>
              </a:rPr>
              <a:t>q</a:t>
            </a:r>
            <a:endParaRPr sz="2180" dirty="0">
              <a:latin typeface="Arial"/>
              <a:cs typeface="Arial"/>
            </a:endParaRPr>
          </a:p>
        </p:txBody>
      </p:sp>
      <p:sp>
        <p:nvSpPr>
          <p:cNvPr id="59" name="Rectangular Callout 58"/>
          <p:cNvSpPr/>
          <p:nvPr/>
        </p:nvSpPr>
        <p:spPr>
          <a:xfrm>
            <a:off x="9257016" y="1869777"/>
            <a:ext cx="1962364" cy="992690"/>
          </a:xfrm>
          <a:prstGeom prst="wedgeRectCallout">
            <a:avLst>
              <a:gd name="adj1" fmla="val -180519"/>
              <a:gd name="adj2" fmla="val 93153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Vectors of length 1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80784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1981200" y="457200"/>
            <a:ext cx="8686800" cy="609600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36575" indent="-536575"/>
            <a:r>
              <a:rPr lang="en-US" sz="3200" dirty="0" smtClean="0">
                <a:latin typeface="Calibri" pitchFamily="34" charset="0"/>
              </a:rPr>
              <a:t>Documents as vectors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3" name="object 743"/>
          <p:cNvSpPr txBox="1"/>
          <p:nvPr/>
        </p:nvSpPr>
        <p:spPr>
          <a:xfrm>
            <a:off x="1604426" y="1772192"/>
            <a:ext cx="10587574" cy="3971984"/>
          </a:xfrm>
          <a:prstGeom prst="rect">
            <a:avLst/>
          </a:prstGeom>
        </p:spPr>
        <p:txBody>
          <a:bodyPr vert="horz" wrap="square" lIns="0" tIns="13842" rIns="0" bIns="0" rtlCol="0">
            <a:spAutoFit/>
          </a:bodyPr>
          <a:lstStyle/>
          <a:p>
            <a:pPr marL="368068" marR="10067" indent="-342900">
              <a:lnSpc>
                <a:spcPct val="102699"/>
              </a:lnSpc>
              <a:spcBef>
                <a:spcPts val="109"/>
              </a:spcBef>
              <a:buFont typeface="Arial" panose="020B0604020202020204" pitchFamily="34" charset="0"/>
              <a:buChar char="•"/>
            </a:pPr>
            <a:r>
              <a:rPr sz="2800" spc="-14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</a:t>
            </a:r>
            <a:r>
              <a:rPr sz="2800" spc="-8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 </a:t>
            </a:r>
            <a:r>
              <a:rPr sz="2800" spc="-11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sz="2800" spc="-13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represented </a:t>
            </a:r>
            <a:r>
              <a:rPr sz="2800" spc="-226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sz="2800" spc="-17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sz="2800" spc="-10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real-valued </a:t>
            </a:r>
            <a:r>
              <a:rPr sz="2800" spc="-8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vector </a:t>
            </a:r>
            <a:r>
              <a:rPr sz="2800" spc="-5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 </a:t>
            </a:r>
            <a:r>
              <a:rPr sz="2800" spc="3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tf-idf </a:t>
            </a:r>
            <a:r>
              <a:rPr sz="2800" spc="-10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weights </a:t>
            </a:r>
            <a:r>
              <a:rPr sz="2800" spc="-297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∈ </a:t>
            </a:r>
            <a:r>
              <a:rPr sz="2800" spc="-4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sz="2800" spc="-59" baseline="27777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r>
              <a:rPr sz="2800" i="1" spc="-59" baseline="27777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sz="2800" i="1" spc="-268" baseline="27777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800" spc="-44" baseline="27777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r>
              <a:rPr sz="2800" spc="-3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8068" marR="648065" indent="-342900">
              <a:lnSpc>
                <a:spcPct val="125499"/>
              </a:lnSpc>
              <a:buFont typeface="Arial" panose="020B0604020202020204" pitchFamily="34" charset="0"/>
              <a:buChar char="•"/>
            </a:pPr>
            <a:r>
              <a:rPr sz="2800" spc="-18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 </a:t>
            </a:r>
            <a:r>
              <a:rPr sz="2800" spc="-21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sz="2800" spc="-15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</a:t>
            </a:r>
            <a:r>
              <a:rPr sz="2800" spc="-17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sz="2800" spc="-12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r>
              <a:rPr sz="2800" i="1" spc="-12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 </a:t>
            </a:r>
            <a:r>
              <a:rPr sz="2800" spc="-10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|-dimensional real-valued </a:t>
            </a:r>
            <a:r>
              <a:rPr sz="2800" spc="-8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vector </a:t>
            </a:r>
            <a:r>
              <a:rPr sz="2800" spc="-15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space.  </a:t>
            </a:r>
            <a:r>
              <a:rPr sz="2800" spc="-13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 </a:t>
            </a:r>
            <a:r>
              <a:rPr sz="2800" spc="-16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</a:t>
            </a:r>
            <a:r>
              <a:rPr sz="2800" spc="-198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axes </a:t>
            </a:r>
            <a:r>
              <a:rPr sz="2800" spc="-5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sz="2800" spc="-5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sz="2800" spc="-19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800" spc="-15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space.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8068" indent="-342900">
              <a:spcBef>
                <a:spcPts val="664"/>
              </a:spcBef>
              <a:buFont typeface="Arial" panose="020B0604020202020204" pitchFamily="34" charset="0"/>
              <a:buChar char="•"/>
            </a:pPr>
            <a:r>
              <a:rPr sz="2800" spc="-9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Documents </a:t>
            </a:r>
            <a:r>
              <a:rPr sz="2800" spc="-16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</a:t>
            </a:r>
            <a:r>
              <a:rPr sz="2800" spc="-59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points </a:t>
            </a:r>
            <a:r>
              <a:rPr sz="2800" spc="-10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sz="2800" spc="-119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vectors </a:t>
            </a:r>
            <a:r>
              <a:rPr sz="2800" spc="-4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</a:t>
            </a:r>
            <a:r>
              <a:rPr sz="2800" spc="476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800" spc="-15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space.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8068" marR="207633" indent="-342900">
              <a:lnSpc>
                <a:spcPct val="102699"/>
              </a:lnSpc>
              <a:spcBef>
                <a:spcPts val="595"/>
              </a:spcBef>
              <a:buFont typeface="Arial" panose="020B0604020202020204" pitchFamily="34" charset="0"/>
              <a:buChar char="•"/>
            </a:pPr>
            <a:r>
              <a:rPr sz="2800" spc="-10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Very </a:t>
            </a:r>
            <a:r>
              <a:rPr sz="2800" spc="-8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high-dimensional: </a:t>
            </a:r>
            <a:r>
              <a:rPr sz="2800" spc="-11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tens </a:t>
            </a:r>
            <a:r>
              <a:rPr sz="2800" spc="-5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sz="2800" spc="-6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millions </a:t>
            </a:r>
            <a:r>
              <a:rPr sz="2800" spc="-5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sz="2800" spc="-12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dimensions </a:t>
            </a:r>
            <a:r>
              <a:rPr sz="2800" spc="-14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 </a:t>
            </a:r>
            <a:r>
              <a:rPr sz="2800" spc="-13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</a:t>
            </a:r>
            <a:r>
              <a:rPr sz="2800" spc="-8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</a:t>
            </a:r>
            <a:r>
              <a:rPr sz="2800" spc="-4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sz="2800" spc="2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sz="2800" spc="-18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</a:t>
            </a:r>
            <a:r>
              <a:rPr sz="2800" spc="-16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</a:t>
            </a:r>
            <a:r>
              <a:rPr sz="2800" spc="-297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800" spc="-15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engines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8068" indent="-342900">
              <a:spcBef>
                <a:spcPts val="644"/>
              </a:spcBef>
              <a:buFont typeface="Arial" panose="020B0604020202020204" pitchFamily="34" charset="0"/>
              <a:buChar char="•"/>
            </a:pPr>
            <a:r>
              <a:rPr sz="2800" spc="-14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</a:t>
            </a:r>
            <a:r>
              <a:rPr sz="2800" spc="-8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vector </a:t>
            </a:r>
            <a:r>
              <a:rPr sz="2800" spc="-11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very </a:t>
            </a:r>
            <a:r>
              <a:rPr sz="2800" spc="-18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sparse </a:t>
            </a:r>
            <a:r>
              <a:rPr sz="2800" spc="-1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sz="2800" spc="-8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</a:t>
            </a:r>
            <a:r>
              <a:rPr sz="2800" spc="-9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entries </a:t>
            </a:r>
            <a:r>
              <a:rPr sz="2800" spc="-168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sz="2800" spc="40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800" spc="-119" dirty="0">
                <a:solidFill>
                  <a:srgbClr val="3636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zero.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87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22F6-5222-664B-98DE-B0E9CABD6DDD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 descr="pipeline.svg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183" b="40972"/>
          <a:stretch/>
        </p:blipFill>
        <p:spPr>
          <a:xfrm>
            <a:off x="3516087" y="617238"/>
            <a:ext cx="8296890" cy="610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60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is this important?</a:t>
            </a:r>
            <a:endParaRPr lang="en-GB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23"/>
          <a:stretch/>
        </p:blipFill>
        <p:spPr bwMode="auto">
          <a:xfrm>
            <a:off x="5951984" y="2112098"/>
            <a:ext cx="4716016" cy="47459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4" name="Diagram 3"/>
          <p:cNvGraphicFramePr/>
          <p:nvPr>
            <p:extLst/>
          </p:nvPr>
        </p:nvGraphicFramePr>
        <p:xfrm>
          <a:off x="947936" y="2276872"/>
          <a:ext cx="5364088" cy="35283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460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Pipelines &amp; Cross Validation</a:t>
            </a:r>
            <a:endParaRPr lang="en-US" dirty="0"/>
          </a:p>
        </p:txBody>
      </p:sp>
      <p:pic>
        <p:nvPicPr>
          <p:cNvPr id="5" name="Picture 4" descr="pipeline_cross_validation.svg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39" b="18056"/>
          <a:stretch/>
        </p:blipFill>
        <p:spPr>
          <a:xfrm>
            <a:off x="7346949" y="1182014"/>
            <a:ext cx="4159251" cy="538155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7096" y="4071133"/>
            <a:ext cx="6801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GB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sklearn.model_selection</a:t>
            </a:r>
            <a:r>
              <a:rPr lang="en-GB" dirty="0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GB" dirty="0" err="1">
                <a:solidFill>
                  <a:schemeClr val="accent5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GridSearchCV</a:t>
            </a:r>
            <a:endParaRPr lang="en-GB" dirty="0">
              <a:solidFill>
                <a:schemeClr val="accent5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GB" altLang="en-US" dirty="0" smtClean="0">
                <a:solidFill>
                  <a:schemeClr val="bg1"/>
                </a:solidFill>
              </a:rPr>
              <a:t>The theory and practice of working with text</a:t>
            </a:r>
          </a:p>
          <a:p>
            <a:pPr lvl="1"/>
            <a:r>
              <a:rPr lang="en-GB" altLang="en-US" dirty="0">
                <a:solidFill>
                  <a:schemeClr val="bg1"/>
                </a:solidFill>
              </a:rPr>
              <a:t>Text normalisation </a:t>
            </a:r>
            <a:r>
              <a:rPr lang="en-GB" altLang="en-US" dirty="0" err="1" smtClean="0">
                <a:solidFill>
                  <a:schemeClr val="bg1"/>
                </a:solidFill>
              </a:rPr>
              <a:t>pipline</a:t>
            </a:r>
            <a:endParaRPr lang="en-GB" altLang="en-US" dirty="0" smtClean="0">
              <a:solidFill>
                <a:schemeClr val="bg1"/>
              </a:solidFill>
            </a:endParaRPr>
          </a:p>
          <a:p>
            <a:endParaRPr lang="en-GB" altLang="en-US" dirty="0" smtClean="0">
              <a:solidFill>
                <a:schemeClr val="bg1"/>
              </a:solidFill>
            </a:endParaRPr>
          </a:p>
          <a:p>
            <a:r>
              <a:rPr lang="en-GB" altLang="en-US" dirty="0" smtClean="0">
                <a:solidFill>
                  <a:schemeClr val="bg1"/>
                </a:solidFill>
              </a:rPr>
              <a:t>Supervised tasks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Text Classification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Sentiment Analysis</a:t>
            </a:r>
          </a:p>
          <a:p>
            <a:endParaRPr lang="en-GB" altLang="en-US" dirty="0" smtClean="0">
              <a:solidFill>
                <a:schemeClr val="bg1"/>
              </a:solidFill>
            </a:endParaRPr>
          </a:p>
          <a:p>
            <a:r>
              <a:rPr lang="en-GB" altLang="en-US" dirty="0" smtClean="0">
                <a:solidFill>
                  <a:schemeClr val="bg1"/>
                </a:solidFill>
              </a:rPr>
              <a:t>Unsupervised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Hierarchical Clustering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Lexical Analysis for sentiment analysis</a:t>
            </a:r>
            <a:endParaRPr lang="en-GB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8623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22F6-5222-664B-98DE-B0E9CABD6DD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952150" y="1323475"/>
            <a:ext cx="2593472" cy="826125"/>
          </a:xfrm>
          <a:prstGeom prst="ellipse">
            <a:avLst/>
          </a:prstGeom>
          <a:solidFill>
            <a:schemeClr val="accent3"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992256" y="1479389"/>
            <a:ext cx="2499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 Light"/>
                <a:cs typeface="Helvetica Light"/>
              </a:rPr>
              <a:t>Supervised</a:t>
            </a:r>
          </a:p>
        </p:txBody>
      </p:sp>
      <p:sp>
        <p:nvSpPr>
          <p:cNvPr id="8" name="Oval 7"/>
          <p:cNvSpPr/>
          <p:nvPr/>
        </p:nvSpPr>
        <p:spPr>
          <a:xfrm>
            <a:off x="3152761" y="2454400"/>
            <a:ext cx="2593472" cy="826125"/>
          </a:xfrm>
          <a:prstGeom prst="ellipse">
            <a:avLst/>
          </a:prstGeom>
          <a:solidFill>
            <a:schemeClr val="accent3"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179499" y="2639768"/>
            <a:ext cx="2499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 Light"/>
                <a:cs typeface="Helvetica Light"/>
              </a:rPr>
              <a:t>Classification</a:t>
            </a:r>
          </a:p>
        </p:txBody>
      </p:sp>
      <p:sp>
        <p:nvSpPr>
          <p:cNvPr id="10" name="Oval 9"/>
          <p:cNvSpPr/>
          <p:nvPr/>
        </p:nvSpPr>
        <p:spPr>
          <a:xfrm>
            <a:off x="6874529" y="2454400"/>
            <a:ext cx="2593472" cy="826125"/>
          </a:xfrm>
          <a:prstGeom prst="ellipse">
            <a:avLst/>
          </a:prstGeom>
          <a:solidFill>
            <a:schemeClr val="accent3"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901267" y="2639768"/>
            <a:ext cx="2499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 Light"/>
                <a:cs typeface="Helvetica Light"/>
              </a:rPr>
              <a:t>Regression</a:t>
            </a:r>
          </a:p>
        </p:txBody>
      </p:sp>
      <p:cxnSp>
        <p:nvCxnSpPr>
          <p:cNvPr id="13" name="Straight Arrow Connector 12"/>
          <p:cNvCxnSpPr>
            <a:stCxn id="5" idx="5"/>
            <a:endCxn id="10" idx="0"/>
          </p:cNvCxnSpPr>
          <p:nvPr/>
        </p:nvCxnSpPr>
        <p:spPr>
          <a:xfrm>
            <a:off x="7165817" y="2028617"/>
            <a:ext cx="1005448" cy="425783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3"/>
            <a:endCxn id="8" idx="0"/>
          </p:cNvCxnSpPr>
          <p:nvPr/>
        </p:nvCxnSpPr>
        <p:spPr>
          <a:xfrm flipH="1">
            <a:off x="4449497" y="2028617"/>
            <a:ext cx="882458" cy="425783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 flipV="1">
            <a:off x="7382530" y="3868822"/>
            <a:ext cx="13369" cy="17245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7395899" y="5593348"/>
            <a:ext cx="200526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545622" y="5057917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7794274" y="4880323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946674" y="5032723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8123139" y="4775930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8219391" y="5019327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8369081" y="4555135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704091" y="4775930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8763000" y="4267201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8504085" y="5005127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9009098" y="4502938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8960972" y="4080748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7882609" y="5237319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7382530" y="4158406"/>
            <a:ext cx="1952219" cy="143494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8866021" y="4512711"/>
            <a:ext cx="18278" cy="1090411"/>
          </a:xfrm>
          <a:prstGeom prst="line">
            <a:avLst/>
          </a:prstGeom>
          <a:ln w="15875"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7382529" y="4512710"/>
            <a:ext cx="1483492" cy="0"/>
          </a:xfrm>
          <a:prstGeom prst="line">
            <a:avLst/>
          </a:prstGeom>
          <a:ln w="15875"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304081" y="5538348"/>
            <a:ext cx="12238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Helvetica Light"/>
                <a:cs typeface="Helvetica Light"/>
              </a:rPr>
              <a:t>x=0.8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546475" y="4382917"/>
            <a:ext cx="12238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Helvetica Light"/>
                <a:cs typeface="Helvetica Light"/>
              </a:rPr>
              <a:t>y=12.5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H="1" flipV="1">
            <a:off x="3222767" y="3745067"/>
            <a:ext cx="13369" cy="17245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3236136" y="5469593"/>
            <a:ext cx="200526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Oval 42"/>
          <p:cNvSpPr/>
          <p:nvPr/>
        </p:nvSpPr>
        <p:spPr>
          <a:xfrm>
            <a:off x="4544328" y="4980526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4775833" y="4895572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4544328" y="4652175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4659208" y="4330721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4849335" y="4379183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4945587" y="4808764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3222767" y="4000501"/>
            <a:ext cx="1722821" cy="146909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Oval 59"/>
          <p:cNvSpPr/>
          <p:nvPr/>
        </p:nvSpPr>
        <p:spPr>
          <a:xfrm>
            <a:off x="4011502" y="4412528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3422871" y="4644528"/>
            <a:ext cx="93270" cy="9019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3482001" y="4967724"/>
            <a:ext cx="93270" cy="9019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3727671" y="4812259"/>
            <a:ext cx="93270" cy="9019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4309367" y="5092019"/>
            <a:ext cx="93270" cy="9019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3681036" y="4599431"/>
            <a:ext cx="93270" cy="9019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3894866" y="5012820"/>
            <a:ext cx="93270" cy="9019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3724914" y="5165220"/>
            <a:ext cx="93270" cy="9019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4163902" y="4564928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4171913" y="4673759"/>
            <a:ext cx="3277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 Light"/>
                <a:cs typeface="Helvetica Light"/>
              </a:rPr>
              <a:t>?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8701281" y="4361318"/>
            <a:ext cx="3277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 Light"/>
                <a:cs typeface="Helvetica Ligh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2590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098297"/>
              </p:ext>
            </p:extLst>
          </p:nvPr>
        </p:nvGraphicFramePr>
        <p:xfrm>
          <a:off x="-805665" y="2180517"/>
          <a:ext cx="7130265" cy="31318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65119"/>
                <a:gridCol w="1044857"/>
                <a:gridCol w="786963"/>
                <a:gridCol w="956309"/>
                <a:gridCol w="845625"/>
                <a:gridCol w="847842"/>
                <a:gridCol w="977340"/>
                <a:gridCol w="406210"/>
              </a:tblGrid>
              <a:tr h="81625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0805" algn="r">
                        <a:lnSpc>
                          <a:spcPct val="100000"/>
                        </a:lnSpc>
                      </a:pPr>
                      <a:r>
                        <a:rPr lang="en-GB" sz="1800" b="1" i="1" spc="-5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t1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86995" algn="r">
                        <a:lnSpc>
                          <a:spcPct val="100000"/>
                        </a:lnSpc>
                      </a:pPr>
                      <a:r>
                        <a:rPr lang="en-GB" sz="1800" b="1" i="1" spc="-2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t2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dirty="0" smtClean="0">
                          <a:latin typeface="Arial"/>
                          <a:cs typeface="Arial"/>
                        </a:rPr>
                        <a:t>t3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r">
                        <a:lnSpc>
                          <a:spcPct val="100000"/>
                        </a:lnSpc>
                      </a:pPr>
                      <a:r>
                        <a:rPr lang="en-GB" sz="1800" b="1" i="1" spc="-15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t4</a:t>
                      </a:r>
                      <a:endParaRPr sz="1800" b="1" i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t5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t6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4135" algn="r">
                        <a:lnSpc>
                          <a:spcPts val="875"/>
                        </a:lnSpc>
                      </a:pPr>
                      <a:r>
                        <a:rPr sz="1800" b="1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b="1" spc="-1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b="1" spc="-11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b="1" dirty="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90094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D1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5.25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3.18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0.35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D2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1.21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6.10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solidFill>
                          <a:srgbClr val="FF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90120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D3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8.59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2.54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1.51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0.25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D4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4154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1.54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90102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D5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2.85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2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D6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1.51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1258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1.90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0.12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58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5.25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0.88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14506">
                <a:tc>
                  <a:txBody>
                    <a:bodyPr/>
                    <a:lstStyle/>
                    <a:p>
                      <a:pPr marL="3175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D7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1.37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0.11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4.15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0.25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1.95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60460">
                <a:tc>
                  <a:txBody>
                    <a:bodyPr/>
                    <a:lstStyle/>
                    <a:p>
                      <a:pPr marL="31750" algn="r">
                        <a:lnSpc>
                          <a:spcPts val="935"/>
                        </a:lnSpc>
                      </a:pP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 .</a:t>
                      </a:r>
                      <a:r>
                        <a:rPr sz="1800" spc="-20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6" name="Rectangle 3"/>
          <p:cNvSpPr txBox="1">
            <a:spLocks noChangeArrowheads="1"/>
          </p:cNvSpPr>
          <p:nvPr/>
        </p:nvSpPr>
        <p:spPr>
          <a:xfrm>
            <a:off x="1981200" y="457200"/>
            <a:ext cx="8686800" cy="609600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36575" indent="-536575"/>
            <a:r>
              <a:rPr lang="en-US" sz="3200" dirty="0" err="1" smtClean="0">
                <a:latin typeface="Calibri" pitchFamily="34" charset="0"/>
              </a:rPr>
              <a:t>Normalised</a:t>
            </a:r>
            <a:r>
              <a:rPr lang="en-US" sz="3200" dirty="0" smtClean="0">
                <a:latin typeface="Calibri" pitchFamily="34" charset="0"/>
              </a:rPr>
              <a:t> </a:t>
            </a:r>
            <a:r>
              <a:rPr lang="en-US" sz="3200" dirty="0" smtClean="0">
                <a:latin typeface="Calibri" pitchFamily="34" charset="0"/>
              </a:rPr>
              <a:t>vectors + class column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6" name="object 738"/>
          <p:cNvSpPr txBox="1"/>
          <p:nvPr/>
        </p:nvSpPr>
        <p:spPr>
          <a:xfrm>
            <a:off x="1562586" y="5751446"/>
            <a:ext cx="9268700" cy="519079"/>
          </a:xfrm>
          <a:prstGeom prst="rect">
            <a:avLst/>
          </a:prstGeom>
        </p:spPr>
        <p:txBody>
          <a:bodyPr vert="horz" wrap="square" lIns="0" tIns="31459" rIns="0" bIns="0" rtlCol="0">
            <a:spAutoFit/>
          </a:bodyPr>
          <a:lstStyle/>
          <a:p>
            <a:pPr marL="25168">
              <a:lnSpc>
                <a:spcPts val="1883"/>
              </a:lnSpc>
              <a:spcBef>
                <a:spcPts val="248"/>
              </a:spcBef>
            </a:pP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Each </a:t>
            </a:r>
            <a:r>
              <a:rPr sz="1784" spc="-40" dirty="0">
                <a:solidFill>
                  <a:srgbClr val="363639"/>
                </a:solidFill>
                <a:latin typeface="Arial"/>
                <a:cs typeface="Arial"/>
              </a:rPr>
              <a:t>document </a:t>
            </a:r>
            <a:r>
              <a:rPr sz="1784" spc="-79" dirty="0">
                <a:solidFill>
                  <a:srgbClr val="363639"/>
                </a:solidFill>
                <a:latin typeface="Arial"/>
                <a:cs typeface="Arial"/>
              </a:rPr>
              <a:t>is now </a:t>
            </a: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represented </a:t>
            </a:r>
            <a:r>
              <a:rPr sz="1784" spc="-159" dirty="0">
                <a:solidFill>
                  <a:srgbClr val="363639"/>
                </a:solidFill>
                <a:latin typeface="Arial"/>
                <a:cs typeface="Arial"/>
              </a:rPr>
              <a:t>as </a:t>
            </a:r>
            <a:r>
              <a:rPr sz="1784" spc="-119" dirty="0">
                <a:solidFill>
                  <a:srgbClr val="363639"/>
                </a:solidFill>
                <a:latin typeface="Arial"/>
                <a:cs typeface="Arial"/>
              </a:rPr>
              <a:t>a </a:t>
            </a:r>
            <a:r>
              <a:rPr sz="1784" spc="-59" dirty="0">
                <a:solidFill>
                  <a:srgbClr val="FF0000"/>
                </a:solidFill>
                <a:latin typeface="Arial"/>
                <a:cs typeface="Arial"/>
              </a:rPr>
              <a:t>real-valued </a:t>
            </a:r>
            <a:r>
              <a:rPr sz="1784" spc="-50" dirty="0">
                <a:solidFill>
                  <a:srgbClr val="FF0000"/>
                </a:solidFill>
                <a:latin typeface="Arial"/>
                <a:cs typeface="Arial"/>
              </a:rPr>
              <a:t>vector </a:t>
            </a:r>
            <a:r>
              <a:rPr sz="1784" spc="-10" dirty="0">
                <a:solidFill>
                  <a:srgbClr val="363639"/>
                </a:solidFill>
                <a:latin typeface="Arial"/>
                <a:cs typeface="Arial"/>
              </a:rPr>
              <a:t>of </a:t>
            </a:r>
            <a:r>
              <a:rPr sz="1784" spc="50" dirty="0">
                <a:solidFill>
                  <a:srgbClr val="363639"/>
                </a:solidFill>
                <a:latin typeface="Arial"/>
                <a:cs typeface="Arial"/>
              </a:rPr>
              <a:t>tf-idf</a:t>
            </a:r>
            <a:r>
              <a:rPr sz="1784" spc="258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1784" spc="-59" dirty="0">
                <a:solidFill>
                  <a:srgbClr val="363639"/>
                </a:solidFill>
                <a:latin typeface="Arial"/>
                <a:cs typeface="Arial"/>
              </a:rPr>
              <a:t>weights</a:t>
            </a:r>
            <a:endParaRPr sz="1784" dirty="0">
              <a:latin typeface="Arial"/>
              <a:cs typeface="Arial"/>
            </a:endParaRPr>
          </a:p>
          <a:p>
            <a:pPr marL="25168">
              <a:lnSpc>
                <a:spcPts val="1883"/>
              </a:lnSpc>
            </a:pPr>
            <a:r>
              <a:rPr sz="2675" spc="-297" baseline="-21604" dirty="0">
                <a:solidFill>
                  <a:srgbClr val="363639"/>
                </a:solidFill>
                <a:latin typeface="Lucida Sans Unicode"/>
                <a:cs typeface="Lucida Sans Unicode"/>
              </a:rPr>
              <a:t>∈ </a:t>
            </a:r>
            <a:r>
              <a:rPr sz="2675" baseline="-21604" dirty="0">
                <a:solidFill>
                  <a:srgbClr val="363639"/>
                </a:solidFill>
                <a:latin typeface="Arial"/>
                <a:cs typeface="Arial"/>
              </a:rPr>
              <a:t>R</a:t>
            </a:r>
            <a:r>
              <a:rPr sz="1288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1288" i="1" dirty="0">
                <a:solidFill>
                  <a:srgbClr val="363639"/>
                </a:solidFill>
                <a:latin typeface="Verdana"/>
                <a:cs typeface="Verdana"/>
              </a:rPr>
              <a:t>V</a:t>
            </a:r>
            <a:r>
              <a:rPr sz="1288" i="1" spc="-109" dirty="0">
                <a:solidFill>
                  <a:srgbClr val="363639"/>
                </a:solidFill>
                <a:latin typeface="Verdana"/>
                <a:cs typeface="Verdana"/>
              </a:rPr>
              <a:t> </a:t>
            </a:r>
            <a:r>
              <a:rPr sz="1288" spc="-10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2675" spc="-14" baseline="-21604" dirty="0">
                <a:solidFill>
                  <a:srgbClr val="363639"/>
                </a:solidFill>
                <a:latin typeface="Arial"/>
                <a:cs typeface="Arial"/>
              </a:rPr>
              <a:t>.</a:t>
            </a:r>
            <a:endParaRPr sz="2675" baseline="-21604" dirty="0"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2" t="7153" r="10921"/>
          <a:stretch/>
        </p:blipFill>
        <p:spPr>
          <a:xfrm>
            <a:off x="7508355" y="1306287"/>
            <a:ext cx="5129961" cy="376645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444343" y="2157119"/>
            <a:ext cx="642258" cy="31786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i="1" dirty="0" smtClean="0"/>
              <a:t>class</a:t>
            </a:r>
          </a:p>
          <a:p>
            <a:pPr algn="ctr"/>
            <a:endParaRPr lang="en-GB" dirty="0"/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>1</a:t>
            </a:r>
            <a:endParaRPr lang="en-GB" dirty="0"/>
          </a:p>
          <a:p>
            <a:pPr algn="ctr"/>
            <a:r>
              <a:rPr lang="en-GB" dirty="0" smtClean="0"/>
              <a:t>1</a:t>
            </a:r>
          </a:p>
          <a:p>
            <a:pPr algn="ctr"/>
            <a:r>
              <a:rPr lang="en-GB" dirty="0" smtClean="0"/>
              <a:t>2</a:t>
            </a:r>
            <a:endParaRPr lang="en-GB" dirty="0"/>
          </a:p>
          <a:p>
            <a:pPr algn="ctr"/>
            <a:r>
              <a:rPr lang="en-GB" dirty="0" smtClean="0"/>
              <a:t>1</a:t>
            </a:r>
          </a:p>
          <a:p>
            <a:pPr algn="ctr"/>
            <a:r>
              <a:rPr lang="en-GB" dirty="0" smtClean="0"/>
              <a:t>3</a:t>
            </a:r>
            <a:endParaRPr lang="en-GB" dirty="0"/>
          </a:p>
          <a:p>
            <a:pPr algn="ctr"/>
            <a:r>
              <a:rPr lang="en-GB" dirty="0" smtClean="0"/>
              <a:t>1</a:t>
            </a:r>
          </a:p>
          <a:p>
            <a:pPr algn="ctr"/>
            <a:r>
              <a:rPr lang="en-GB" dirty="0" smtClean="0"/>
              <a:t>1</a:t>
            </a:r>
            <a:endParaRPr lang="en-GB" dirty="0"/>
          </a:p>
          <a:p>
            <a:pPr algn="ctr"/>
            <a:r>
              <a:rPr lang="en-GB" dirty="0" smtClean="0"/>
              <a:t>…</a:t>
            </a:r>
            <a:endParaRPr lang="en-GB" dirty="0"/>
          </a:p>
        </p:txBody>
      </p:sp>
      <p:sp>
        <p:nvSpPr>
          <p:cNvPr id="4" name="Right Brace 3"/>
          <p:cNvSpPr/>
          <p:nvPr/>
        </p:nvSpPr>
        <p:spPr>
          <a:xfrm rot="16200000">
            <a:off x="2813426" y="-1393902"/>
            <a:ext cx="637875" cy="6264728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933430" y="1004019"/>
            <a:ext cx="39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smtClean="0"/>
              <a:t>X</a:t>
            </a:r>
            <a:endParaRPr lang="en-GB" sz="3200" dirty="0"/>
          </a:p>
        </p:txBody>
      </p:sp>
      <p:sp>
        <p:nvSpPr>
          <p:cNvPr id="9" name="Right Brace 8"/>
          <p:cNvSpPr/>
          <p:nvPr/>
        </p:nvSpPr>
        <p:spPr>
          <a:xfrm rot="16200000">
            <a:off x="6458384" y="1314372"/>
            <a:ext cx="637875" cy="80813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6686482" y="940763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57501986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sklearn</a:t>
            </a:r>
            <a:r>
              <a:rPr lang="en-GB" dirty="0" smtClean="0"/>
              <a:t> </a:t>
            </a:r>
            <a:r>
              <a:rPr lang="en-GB" dirty="0" err="1" smtClean="0"/>
              <a:t>api</a:t>
            </a:r>
            <a:r>
              <a:rPr lang="en-GB" dirty="0" smtClean="0"/>
              <a:t> for vectorisation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feature_extraction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.text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CountVectorizer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TfidfTransformer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TfidfVectorizer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vectorizer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TfidfVectorizer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X_train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vectorizer.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fit_transform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(corpus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clf.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X_train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y_train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clf.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score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X_train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y_train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6708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Preprocessing &amp; Classification 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22F6-5222-664B-98DE-B0E9CABD6DDD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5" name="Picture 4" descr="supervised_scikit_lear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540" y="1546802"/>
            <a:ext cx="7045681" cy="517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2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Bayes Formula</a:t>
            </a:r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7245" y="2695672"/>
            <a:ext cx="8592911" cy="33342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8653" y="153081"/>
            <a:ext cx="2146041" cy="2332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08" y="1641604"/>
            <a:ext cx="2565918" cy="970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6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878" y="1746574"/>
            <a:ext cx="3643313" cy="761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105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625600" y="152400"/>
            <a:ext cx="10363200" cy="1143000"/>
          </a:xfrm>
        </p:spPr>
        <p:txBody>
          <a:bodyPr/>
          <a:lstStyle/>
          <a:p>
            <a:r>
              <a:rPr lang="en-US" dirty="0" smtClean="0"/>
              <a:t>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sz="quarter" idx="1"/>
          </p:nvPr>
        </p:nvSpPr>
        <p:spPr>
          <a:xfrm>
            <a:off x="203200" y="2843392"/>
            <a:ext cx="6096000" cy="353200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933" dirty="0">
                <a:latin typeface="Calibri"/>
                <a:cs typeface="Calibri"/>
              </a:rPr>
              <a:t>Calculate </a:t>
            </a:r>
            <a:r>
              <a:rPr lang="en-US" sz="2933" i="1" dirty="0">
                <a:latin typeface="Calibri"/>
                <a:cs typeface="Calibri"/>
              </a:rPr>
              <a:t>P</a:t>
            </a:r>
            <a:r>
              <a:rPr lang="en-US" sz="2933" dirty="0">
                <a:latin typeface="Calibri"/>
                <a:cs typeface="Calibri"/>
              </a:rPr>
              <a:t>(</a:t>
            </a:r>
            <a:r>
              <a:rPr lang="en-US" sz="2933" i="1" dirty="0" err="1">
                <a:latin typeface="Calibri"/>
                <a:cs typeface="Calibri"/>
              </a:rPr>
              <a:t>c</a:t>
            </a:r>
            <a:r>
              <a:rPr lang="en-US" sz="2933" i="1" baseline="-25000" dirty="0" err="1">
                <a:latin typeface="Calibri"/>
                <a:cs typeface="Calibri"/>
              </a:rPr>
              <a:t>j</a:t>
            </a:r>
            <a:r>
              <a:rPr lang="en-US" sz="2933" dirty="0">
                <a:latin typeface="Calibri"/>
                <a:cs typeface="Calibri"/>
              </a:rPr>
              <a:t>)</a:t>
            </a:r>
            <a:r>
              <a:rPr lang="en-US" sz="2933" i="1" dirty="0">
                <a:latin typeface="Calibri"/>
                <a:cs typeface="Calibri"/>
              </a:rPr>
              <a:t> </a:t>
            </a:r>
            <a:endParaRPr lang="en-US" sz="2933" i="1" dirty="0" smtClean="0">
              <a:latin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933" i="1" dirty="0">
                <a:latin typeface="Calibri"/>
                <a:cs typeface="Calibri"/>
              </a:rPr>
              <a:t>	</a:t>
            </a:r>
            <a:r>
              <a:rPr lang="en-US" sz="2667" dirty="0" smtClean="0">
                <a:latin typeface="Calibri"/>
                <a:cs typeface="Calibri"/>
              </a:rPr>
              <a:t>For </a:t>
            </a:r>
            <a:r>
              <a:rPr lang="en-US" sz="2667" dirty="0">
                <a:latin typeface="Calibri"/>
                <a:cs typeface="Calibri"/>
              </a:rPr>
              <a:t>each </a:t>
            </a:r>
            <a:r>
              <a:rPr lang="en-US" sz="2667" i="1" dirty="0" err="1">
                <a:latin typeface="Calibri"/>
                <a:cs typeface="Calibri"/>
              </a:rPr>
              <a:t>c</a:t>
            </a:r>
            <a:r>
              <a:rPr lang="en-US" sz="2667" i="1" baseline="-25000" dirty="0" err="1">
                <a:latin typeface="Calibri"/>
                <a:cs typeface="Calibri"/>
              </a:rPr>
              <a:t>j</a:t>
            </a:r>
            <a:r>
              <a:rPr lang="en-US" sz="2667" i="1" baseline="-25000" dirty="0">
                <a:latin typeface="Calibri"/>
                <a:cs typeface="Calibri"/>
              </a:rPr>
              <a:t> </a:t>
            </a:r>
            <a:r>
              <a:rPr lang="en-US" sz="2667" dirty="0">
                <a:latin typeface="Calibri"/>
                <a:cs typeface="Calibri"/>
              </a:rPr>
              <a:t>in </a:t>
            </a:r>
            <a:r>
              <a:rPr lang="en-US" sz="2667" i="1" dirty="0">
                <a:latin typeface="Calibri"/>
                <a:cs typeface="Calibri"/>
              </a:rPr>
              <a:t>C</a:t>
            </a:r>
            <a:r>
              <a:rPr lang="en-US" sz="2667" dirty="0">
                <a:latin typeface="Calibri"/>
                <a:cs typeface="Calibri"/>
              </a:rPr>
              <a:t> do</a:t>
            </a:r>
          </a:p>
          <a:p>
            <a:pPr marL="1066773" lvl="2" indent="0">
              <a:buNone/>
            </a:pPr>
            <a:r>
              <a:rPr lang="en-US" i="1" dirty="0" smtClean="0">
                <a:latin typeface="Calibri"/>
                <a:cs typeface="Calibri"/>
              </a:rPr>
              <a:t> </a:t>
            </a:r>
            <a:r>
              <a:rPr lang="en-US" i="1" dirty="0" err="1" smtClean="0">
                <a:latin typeface="Calibri"/>
                <a:cs typeface="Calibri"/>
              </a:rPr>
              <a:t>docs</a:t>
            </a:r>
            <a:r>
              <a:rPr lang="en-US" i="1" baseline="-25000" dirty="0" err="1" smtClean="0">
                <a:latin typeface="Calibri"/>
                <a:cs typeface="Calibri"/>
              </a:rPr>
              <a:t>j</a:t>
            </a:r>
            <a:r>
              <a:rPr lang="en-US" i="1" dirty="0" smtClean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  <a:sym typeface="Symbol" charset="2"/>
              </a:rPr>
              <a:t></a:t>
            </a:r>
            <a:r>
              <a:rPr lang="en-US" i="1" dirty="0" smtClean="0">
                <a:latin typeface="Calibri"/>
                <a:cs typeface="Calibri"/>
                <a:sym typeface="Symbol" charset="2"/>
              </a:rPr>
              <a:t> </a:t>
            </a:r>
            <a:r>
              <a:rPr lang="en-US" dirty="0" smtClean="0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dirty="0" err="1" smtClean="0">
                <a:latin typeface="Calibri"/>
                <a:cs typeface="Calibri"/>
              </a:rPr>
              <a:t>c</a:t>
            </a:r>
            <a:r>
              <a:rPr lang="en-US" i="1" baseline="-25000" dirty="0" err="1" smtClean="0">
                <a:latin typeface="Calibri"/>
                <a:cs typeface="Calibri"/>
              </a:rPr>
              <a:t>j</a:t>
            </a:r>
            <a:endParaRPr lang="en-US" i="1" baseline="-25000" dirty="0" smtClean="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933" dirty="0">
              <a:latin typeface="Calibri"/>
              <a:cs typeface="Calibri"/>
            </a:endParaRPr>
          </a:p>
        </p:txBody>
      </p:sp>
      <p:graphicFrame>
        <p:nvGraphicFramePr>
          <p:cNvPr id="52226" name="Object 2"/>
          <p:cNvGraphicFramePr>
            <a:graphicFrameLocks noChangeAspect="1"/>
          </p:cNvGraphicFramePr>
          <p:nvPr>
            <p:extLst/>
          </p:nvPr>
        </p:nvGraphicFramePr>
        <p:xfrm>
          <a:off x="6977530" y="4648201"/>
          <a:ext cx="4808071" cy="1047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8" name="Equation" r:id="rId4" imgW="1981200" imgH="431800" progId="Equation.3">
                  <p:embed/>
                </p:oleObj>
              </mc:Choice>
              <mc:Fallback>
                <p:oleObj name="Equation" r:id="rId4" imgW="19812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77530" y="4648201"/>
                        <a:ext cx="4808071" cy="104791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Object 3"/>
          <p:cNvGraphicFramePr>
            <a:graphicFrameLocks noChangeAspect="1"/>
          </p:cNvGraphicFramePr>
          <p:nvPr>
            <p:extLst/>
          </p:nvPr>
        </p:nvGraphicFramePr>
        <p:xfrm>
          <a:off x="1422400" y="4343400"/>
          <a:ext cx="4267200" cy="9894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9" name="Equation" r:id="rId6" imgW="1752600" imgH="406400" progId="Equation.3">
                  <p:embed/>
                </p:oleObj>
              </mc:Choice>
              <mc:Fallback>
                <p:oleObj name="Equation" r:id="rId6" imgW="1752600" imgH="406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2400" y="4343400"/>
                        <a:ext cx="4267200" cy="98949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5384800" y="2819400"/>
            <a:ext cx="77216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933" dirty="0">
                <a:latin typeface="Calibri"/>
                <a:cs typeface="Calibri"/>
              </a:rPr>
              <a:t>Calculate </a:t>
            </a:r>
            <a:r>
              <a:rPr lang="en-US" sz="2933" i="1" dirty="0">
                <a:latin typeface="Calibri"/>
                <a:cs typeface="Calibri"/>
              </a:rPr>
              <a:t>P</a:t>
            </a:r>
            <a:r>
              <a:rPr lang="en-US" sz="2933" dirty="0">
                <a:latin typeface="Calibri"/>
                <a:cs typeface="Calibri"/>
              </a:rPr>
              <a:t>(</a:t>
            </a:r>
            <a:r>
              <a:rPr lang="en-US" sz="2933" i="1" dirty="0" err="1">
                <a:latin typeface="Calibri"/>
                <a:cs typeface="Calibri"/>
              </a:rPr>
              <a:t>w</a:t>
            </a:r>
            <a:r>
              <a:rPr lang="en-US" sz="2933" i="1" baseline="-25000" dirty="0" err="1">
                <a:latin typeface="Calibri"/>
                <a:cs typeface="Calibri"/>
              </a:rPr>
              <a:t>k</a:t>
            </a:r>
            <a:r>
              <a:rPr lang="en-US" sz="2933" i="1" dirty="0">
                <a:latin typeface="Calibri"/>
                <a:cs typeface="Calibri"/>
              </a:rPr>
              <a:t> </a:t>
            </a:r>
            <a:r>
              <a:rPr lang="en-US" sz="2933" dirty="0">
                <a:latin typeface="Calibri"/>
                <a:cs typeface="Calibri"/>
              </a:rPr>
              <a:t>|</a:t>
            </a:r>
            <a:r>
              <a:rPr lang="en-US" sz="2933" i="1" dirty="0">
                <a:latin typeface="Calibri"/>
                <a:cs typeface="Calibri"/>
              </a:rPr>
              <a:t> </a:t>
            </a:r>
            <a:r>
              <a:rPr lang="en-US" sz="2933" i="1" dirty="0" err="1">
                <a:latin typeface="Calibri"/>
                <a:cs typeface="Calibri"/>
              </a:rPr>
              <a:t>c</a:t>
            </a:r>
            <a:r>
              <a:rPr lang="en-US" sz="2933" i="1" baseline="-25000" dirty="0" err="1">
                <a:latin typeface="Calibri"/>
                <a:cs typeface="Calibri"/>
              </a:rPr>
              <a:t>j</a:t>
            </a:r>
            <a:r>
              <a:rPr lang="en-US" sz="2933" dirty="0">
                <a:latin typeface="Calibri"/>
                <a:cs typeface="Calibri"/>
              </a:rPr>
              <a:t>)</a:t>
            </a:r>
            <a:r>
              <a:rPr lang="en-US" sz="2933" i="1" dirty="0">
                <a:latin typeface="Calibri"/>
                <a:cs typeface="Calibri"/>
              </a:rPr>
              <a:t> </a:t>
            </a:r>
            <a:r>
              <a:rPr lang="en-US" sz="2933" dirty="0">
                <a:latin typeface="Calibri"/>
                <a:cs typeface="Calibri"/>
              </a:rPr>
              <a:t>terms</a:t>
            </a:r>
          </a:p>
          <a:p>
            <a:pPr lvl="1">
              <a:spcBef>
                <a:spcPts val="0"/>
              </a:spcBef>
            </a:pPr>
            <a:r>
              <a:rPr lang="en-US" sz="2667" i="1" dirty="0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sz="2667" i="1" baseline="-25000" dirty="0" err="1">
                <a:latin typeface="Calibri"/>
                <a:ea typeface="ＭＳ Ｐゴシック" charset="-128"/>
                <a:cs typeface="Calibri"/>
              </a:rPr>
              <a:t>j</a:t>
            </a:r>
            <a:r>
              <a:rPr lang="en-US" sz="2667" i="1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sz="2667" dirty="0">
                <a:latin typeface="Calibri"/>
                <a:ea typeface="ＭＳ Ｐゴシック" charset="-128"/>
                <a:cs typeface="Calibri"/>
                <a:sym typeface="Symbol" charset="2"/>
              </a:rPr>
              <a:t> single doc containing all </a:t>
            </a:r>
            <a:r>
              <a:rPr lang="en-US" sz="2667" i="1" dirty="0" err="1">
                <a:latin typeface="Calibri"/>
                <a:ea typeface="ＭＳ Ｐゴシック" charset="-128"/>
                <a:cs typeface="Calibri"/>
              </a:rPr>
              <a:t>docs</a:t>
            </a:r>
            <a:r>
              <a:rPr lang="en-US" sz="2667" i="1" baseline="-25000" dirty="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sz="2667" i="1" baseline="-25000" dirty="0">
              <a:latin typeface="Calibri"/>
              <a:ea typeface="ＭＳ Ｐゴシック" charset="-128"/>
              <a:cs typeface="Calibri"/>
            </a:endParaRPr>
          </a:p>
          <a:p>
            <a:pPr lvl="1">
              <a:spcBef>
                <a:spcPts val="0"/>
              </a:spcBef>
            </a:pPr>
            <a:r>
              <a:rPr lang="en-US" sz="2667" dirty="0">
                <a:latin typeface="Calibri"/>
                <a:ea typeface="ＭＳ Ｐゴシック" charset="-128"/>
                <a:cs typeface="Calibri"/>
              </a:rPr>
              <a:t>For</a:t>
            </a:r>
            <a:r>
              <a:rPr lang="en-US" sz="2667" i="1" baseline="-25000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sz="2667" dirty="0">
                <a:latin typeface="Calibri"/>
                <a:ea typeface="ＭＳ Ｐゴシック" charset="-128"/>
                <a:cs typeface="Calibri"/>
              </a:rPr>
              <a:t>each word </a:t>
            </a:r>
            <a:r>
              <a:rPr lang="en-US" sz="2667" i="1" dirty="0" err="1">
                <a:latin typeface="Calibri"/>
                <a:ea typeface="ＭＳ Ｐゴシック" charset="-128"/>
                <a:cs typeface="Calibri"/>
              </a:rPr>
              <a:t>w</a:t>
            </a:r>
            <a:r>
              <a:rPr lang="en-US" sz="2667" i="1" baseline="-25000" dirty="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sz="2667" i="1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sz="2667" dirty="0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sz="2667" i="1" dirty="0"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Vocabulary</a:t>
            </a:r>
          </a:p>
          <a:p>
            <a:pPr marL="1066773" lvl="2" indent="0">
              <a:spcBef>
                <a:spcPts val="0"/>
              </a:spcBef>
              <a:buNone/>
            </a:pPr>
            <a:r>
              <a:rPr lang="en-US" sz="2667" i="1" dirty="0">
                <a:latin typeface="Calibri"/>
                <a:ea typeface="ＭＳ Ｐゴシック" charset="-128"/>
                <a:cs typeface="Calibri"/>
              </a:rPr>
              <a:t>    </a:t>
            </a:r>
            <a:r>
              <a:rPr lang="en-US" sz="2667" i="1" dirty="0" err="1">
                <a:latin typeface="Calibri"/>
                <a:ea typeface="ＭＳ Ｐゴシック" charset="-128"/>
                <a:cs typeface="Calibri"/>
              </a:rPr>
              <a:t>n</a:t>
            </a:r>
            <a:r>
              <a:rPr lang="en-US" sz="2667" i="1" baseline="-25000" dirty="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sz="2667" i="1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sz="2667" dirty="0">
                <a:latin typeface="Calibri"/>
                <a:ea typeface="ＭＳ Ｐゴシック" charset="-128"/>
                <a:cs typeface="Calibri"/>
                <a:sym typeface="Symbol" charset="2"/>
              </a:rPr>
              <a:t> # of occurrences of </a:t>
            </a:r>
            <a:r>
              <a:rPr lang="en-US" sz="2667" i="1" dirty="0" err="1">
                <a:latin typeface="Calibri"/>
                <a:ea typeface="ＭＳ Ｐゴシック" charset="-128"/>
                <a:cs typeface="Calibri"/>
                <a:sym typeface="Symbol" charset="2"/>
              </a:rPr>
              <a:t>w</a:t>
            </a:r>
            <a:r>
              <a:rPr lang="en-US" sz="2667" i="1" baseline="-25000" dirty="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sz="2667" i="1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sz="2667" dirty="0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sz="2667" i="1" dirty="0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sz="2667" i="1" baseline="-25000" dirty="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sz="2667" i="1" baseline="-25000" dirty="0">
              <a:latin typeface="Calibri"/>
              <a:ea typeface="ＭＳ Ｐゴシック" charset="-128"/>
              <a:cs typeface="Calibri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203200" y="2108200"/>
            <a:ext cx="90932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  <a:buClrTx/>
            </a:pPr>
            <a:r>
              <a:rPr lang="en-US" sz="2933" dirty="0">
                <a:latin typeface="Calibri" charset="0"/>
              </a:rPr>
              <a:t>F</a:t>
            </a:r>
            <a:r>
              <a:rPr lang="en-US" sz="2933" dirty="0" smtClean="0">
                <a:latin typeface="Calibri" charset="0"/>
              </a:rPr>
              <a:t>rom </a:t>
            </a:r>
            <a:r>
              <a:rPr lang="en-US" sz="2933" dirty="0">
                <a:latin typeface="Calibri" charset="0"/>
              </a:rPr>
              <a:t>training corpus, extract </a:t>
            </a:r>
            <a:r>
              <a:rPr lang="en-US" sz="2933" i="1" dirty="0">
                <a:latin typeface="Courier New" panose="02070309020205020404" pitchFamily="49" charset="0"/>
                <a:cs typeface="Courier New" panose="02070309020205020404" pitchFamily="49" charset="0"/>
              </a:rPr>
              <a:t>Vocabulary</a:t>
            </a:r>
            <a:endParaRPr lang="en-US" sz="2933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90261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MultinomialNB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39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as np</a:t>
            </a:r>
          </a:p>
          <a:p>
            <a:pPr marL="0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sklearn.naive_bayes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MultinomialNB</a:t>
            </a:r>
            <a:endParaRPr lang="en-GB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clf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MultinomialNB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clf.fit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X_train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y)</a:t>
            </a:r>
          </a:p>
          <a:p>
            <a:pPr marL="0" indent="0">
              <a:buNone/>
            </a:pPr>
            <a:r>
              <a:rPr lang="en-GB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MultinomialNB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clf.predict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X_test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287486" y="6355442"/>
            <a:ext cx="89045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http://scikit-learn.org/stable/modules/generated/sklearn.naive_bayes.MultinomialNB.html</a:t>
            </a:r>
          </a:p>
        </p:txBody>
      </p:sp>
    </p:spTree>
    <p:extLst>
      <p:ext uri="{BB962C8B-B14F-4D97-AF65-F5344CB8AC3E}">
        <p14:creationId xmlns:p14="http://schemas.microsoft.com/office/powerpoint/2010/main" val="341645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22F6-5222-664B-98DE-B0E9CABD6DDD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 descr="Unknown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66282"/>
            <a:ext cx="9144000" cy="378336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30375" y="5507336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Image source: 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rasbt</a:t>
            </a:r>
            <a:r>
              <a:rPr lang="en-US" sz="1200" dirty="0"/>
              <a:t>/python-machine-learning-book/blob/master/code/ch03/images/03_07.png</a:t>
            </a:r>
          </a:p>
        </p:txBody>
      </p:sp>
    </p:spTree>
    <p:extLst>
      <p:ext uri="{BB962C8B-B14F-4D97-AF65-F5344CB8AC3E}">
        <p14:creationId xmlns:p14="http://schemas.microsoft.com/office/powerpoint/2010/main" val="242666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 smtClean="0">
                <a:solidFill>
                  <a:schemeClr val="bg1"/>
                </a:solidFill>
              </a:rPr>
              <a:t>Outline</a:t>
            </a:r>
            <a:endParaRPr lang="en-GB" altLang="en-US" dirty="0">
              <a:solidFill>
                <a:schemeClr val="bg1"/>
              </a:solidFill>
            </a:endParaRPr>
          </a:p>
        </p:txBody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GB" altLang="en-US" dirty="0" smtClean="0">
                <a:solidFill>
                  <a:schemeClr val="bg1"/>
                </a:solidFill>
              </a:rPr>
              <a:t>The theory and practice of working with text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Text normalisation </a:t>
            </a:r>
            <a:r>
              <a:rPr lang="en-GB" altLang="en-US" dirty="0" err="1" smtClean="0">
                <a:solidFill>
                  <a:schemeClr val="bg1"/>
                </a:solidFill>
              </a:rPr>
              <a:t>pipline</a:t>
            </a:r>
            <a:endParaRPr lang="en-GB" altLang="en-US" dirty="0" smtClean="0">
              <a:solidFill>
                <a:schemeClr val="bg1"/>
              </a:solidFill>
            </a:endParaRPr>
          </a:p>
          <a:p>
            <a:endParaRPr lang="en-GB" altLang="en-US" dirty="0" smtClean="0">
              <a:solidFill>
                <a:schemeClr val="bg1"/>
              </a:solidFill>
            </a:endParaRPr>
          </a:p>
          <a:p>
            <a:r>
              <a:rPr lang="en-GB" altLang="en-US" dirty="0" smtClean="0">
                <a:solidFill>
                  <a:schemeClr val="bg1"/>
                </a:solidFill>
              </a:rPr>
              <a:t>Supervised tasks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Text Classification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Sentiment Analysis</a:t>
            </a:r>
          </a:p>
          <a:p>
            <a:endParaRPr lang="en-GB" altLang="en-US" dirty="0" smtClean="0">
              <a:solidFill>
                <a:schemeClr val="bg1"/>
              </a:solidFill>
            </a:endParaRPr>
          </a:p>
          <a:p>
            <a:r>
              <a:rPr lang="en-GB" altLang="en-US" dirty="0" smtClean="0">
                <a:solidFill>
                  <a:schemeClr val="bg1"/>
                </a:solidFill>
              </a:rPr>
              <a:t>Unsupervised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Hierarchical Clustering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Lexical Analysis for sentiment analysis</a:t>
            </a:r>
            <a:endParaRPr lang="en-GB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55911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03_1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659" y="943767"/>
            <a:ext cx="6757341" cy="503404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Trick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22F6-5222-664B-98DE-B0E9CABD6DDD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70125" y="5316836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rasbt</a:t>
            </a:r>
            <a:r>
              <a:rPr lang="en-US" sz="1200" dirty="0"/>
              <a:t>/python-machine-learning-book/blob/master/code/ch03/images/03_11.png</a:t>
            </a:r>
          </a:p>
        </p:txBody>
      </p:sp>
    </p:spTree>
    <p:extLst>
      <p:ext uri="{BB962C8B-B14F-4D97-AF65-F5344CB8AC3E}">
        <p14:creationId xmlns:p14="http://schemas.microsoft.com/office/powerpoint/2010/main" val="41310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SVM Classifier from </a:t>
            </a:r>
            <a:r>
              <a:rPr lang="en-US" altLang="en-US" dirty="0" err="1" smtClean="0"/>
              <a:t>sklearn</a:t>
            </a:r>
            <a:endParaRPr lang="en-US" altLang="en-US" dirty="0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0" y="1865313"/>
            <a:ext cx="8077200" cy="24780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alt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</a:t>
            </a:r>
            <a:r>
              <a:rPr lang="en-US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alt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</a:t>
            </a:r>
            <a:endParaRPr lang="en-US" altLang="en-US" sz="3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clf</a:t>
            </a:r>
            <a:r>
              <a:rPr lang="en-US" alt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svm.SVC</a:t>
            </a:r>
            <a:r>
              <a:rPr lang="en-US" alt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alt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clf.fit</a:t>
            </a:r>
            <a:r>
              <a:rPr lang="en-US" alt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train_X</a:t>
            </a:r>
            <a:r>
              <a:rPr lang="en-US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train_y</a:t>
            </a:r>
            <a:r>
              <a:rPr lang="en-US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endParaRPr lang="en-US" altLang="en-US" sz="3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clf.predict</a:t>
            </a:r>
            <a:r>
              <a:rPr lang="en-US" alt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test_X</a:t>
            </a:r>
            <a:r>
              <a:rPr lang="en-US" alt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alt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841426" y="6150820"/>
            <a:ext cx="62095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0070C0"/>
                </a:solidFill>
              </a:rPr>
              <a:t>http://scikit-learn.org/stable/modules/svm.html</a:t>
            </a:r>
          </a:p>
        </p:txBody>
      </p:sp>
    </p:spTree>
    <p:extLst>
      <p:ext uri="{BB962C8B-B14F-4D97-AF65-F5344CB8AC3E}">
        <p14:creationId xmlns:p14="http://schemas.microsoft.com/office/powerpoint/2010/main" val="2825304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à coins arrondis 51"/>
          <p:cNvSpPr>
            <a:spLocks noChangeArrowheads="1"/>
          </p:cNvSpPr>
          <p:nvPr/>
        </p:nvSpPr>
        <p:spPr bwMode="auto">
          <a:xfrm>
            <a:off x="8267700" y="4057650"/>
            <a:ext cx="274638" cy="261938"/>
          </a:xfrm>
          <a:prstGeom prst="roundRect">
            <a:avLst>
              <a:gd name="adj" fmla="val 16667"/>
            </a:avLst>
          </a:prstGeom>
          <a:solidFill>
            <a:srgbClr val="FFFFCC"/>
          </a:solidFill>
          <a:ln w="19050" algn="ctr">
            <a:solidFill>
              <a:srgbClr val="FFFF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3" name="Rectangle à coins arrondis 52"/>
          <p:cNvSpPr>
            <a:spLocks noChangeArrowheads="1"/>
          </p:cNvSpPr>
          <p:nvPr/>
        </p:nvSpPr>
        <p:spPr bwMode="auto">
          <a:xfrm>
            <a:off x="9558339" y="4086225"/>
            <a:ext cx="274637" cy="228600"/>
          </a:xfrm>
          <a:prstGeom prst="roundRect">
            <a:avLst>
              <a:gd name="adj" fmla="val 16667"/>
            </a:avLst>
          </a:prstGeom>
          <a:solidFill>
            <a:srgbClr val="FFFFCC"/>
          </a:solidFill>
          <a:ln w="19050" algn="ctr">
            <a:solidFill>
              <a:srgbClr val="FFFF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1" name="Rectangle à coins arrondis 50"/>
          <p:cNvSpPr>
            <a:spLocks noChangeArrowheads="1"/>
          </p:cNvSpPr>
          <p:nvPr/>
        </p:nvSpPr>
        <p:spPr bwMode="auto">
          <a:xfrm>
            <a:off x="8688389" y="3765551"/>
            <a:ext cx="274637" cy="257175"/>
          </a:xfrm>
          <a:prstGeom prst="roundRect">
            <a:avLst>
              <a:gd name="adj" fmla="val 16667"/>
            </a:avLst>
          </a:prstGeom>
          <a:solidFill>
            <a:srgbClr val="FFFFCC"/>
          </a:solidFill>
          <a:ln w="19050" algn="ctr">
            <a:solidFill>
              <a:srgbClr val="FFFFCC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37" name="Rectangle 3"/>
          <p:cNvSpPr>
            <a:spLocks noGrp="1" noChangeArrowheads="1"/>
          </p:cNvSpPr>
          <p:nvPr>
            <p:ph type="title"/>
          </p:nvPr>
        </p:nvSpPr>
        <p:spPr>
          <a:xfrm>
            <a:off x="1981200" y="457200"/>
            <a:ext cx="8686800" cy="609600"/>
          </a:xfrm>
          <a:noFill/>
        </p:spPr>
        <p:txBody>
          <a:bodyPr/>
          <a:lstStyle/>
          <a:p>
            <a:pPr marL="536575" indent="-536575"/>
            <a:r>
              <a:rPr lang="en-US" sz="3200" dirty="0" smtClean="0">
                <a:latin typeface="Calibri" pitchFamily="34" charset="0"/>
              </a:rPr>
              <a:t>Example </a:t>
            </a:r>
            <a:r>
              <a:rPr lang="en-US" sz="3200" dirty="0">
                <a:latin typeface="Calibri" pitchFamily="34" charset="0"/>
                <a:sym typeface="Symbol" pitchFamily="18" charset="2"/>
              </a:rPr>
              <a:t></a:t>
            </a:r>
            <a:r>
              <a:rPr lang="en-US" sz="3200" dirty="0">
                <a:latin typeface="Calibri" pitchFamily="34" charset="0"/>
              </a:rPr>
              <a:t> Best Match Retrieval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18440" name="Rectangle 6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8441" name="Rectangle 8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8442" name="ZoneTexte 39"/>
          <p:cNvSpPr txBox="1">
            <a:spLocks noChangeArrowheads="1"/>
          </p:cNvSpPr>
          <p:nvPr/>
        </p:nvSpPr>
        <p:spPr bwMode="auto">
          <a:xfrm>
            <a:off x="5084764" y="3227388"/>
            <a:ext cx="47339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 sz="2000" dirty="0">
                <a:solidFill>
                  <a:srgbClr val="0070C0"/>
                </a:solidFill>
              </a:rPr>
              <a:t>1 TV series = 1 vector</a:t>
            </a:r>
          </a:p>
        </p:txBody>
      </p:sp>
      <p:pic>
        <p:nvPicPr>
          <p:cNvPr id="60421" name="Picture 5" descr="C:\TMP\0568c396cfb85e20614381dd1be6b07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438" y="3803651"/>
            <a:ext cx="508635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444" name="Groupe 46"/>
          <p:cNvGrpSpPr>
            <a:grpSpLocks/>
          </p:cNvGrpSpPr>
          <p:nvPr/>
        </p:nvGrpSpPr>
        <p:grpSpPr bwMode="auto">
          <a:xfrm>
            <a:off x="1770063" y="3486151"/>
            <a:ext cx="2495550" cy="2276475"/>
            <a:chOff x="6280539" y="2861533"/>
            <a:chExt cx="2496356" cy="2277259"/>
          </a:xfrm>
        </p:grpSpPr>
        <p:pic>
          <p:nvPicPr>
            <p:cNvPr id="18454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0539" y="2861533"/>
              <a:ext cx="2315213" cy="22772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455" name="Picture 7"/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75355" y="3012143"/>
              <a:ext cx="384585" cy="279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456" name="Picture 7"/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888"/>
            <a:stretch>
              <a:fillRect/>
            </a:stretch>
          </p:blipFill>
          <p:spPr bwMode="auto">
            <a:xfrm>
              <a:off x="8165054" y="4561245"/>
              <a:ext cx="611841" cy="3059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8" name="ZoneTexte 47"/>
          <p:cNvSpPr txBox="1"/>
          <p:nvPr/>
        </p:nvSpPr>
        <p:spPr>
          <a:xfrm>
            <a:off x="3686175" y="1290638"/>
            <a:ext cx="6078538" cy="246062"/>
          </a:xfrm>
          <a:prstGeom prst="rect">
            <a:avLst/>
          </a:prstGeom>
          <a:solidFill>
            <a:srgbClr val="FFFFCC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tIns="0" bIns="0">
            <a:spAutoFit/>
          </a:bodyPr>
          <a:lstStyle/>
          <a:p>
            <a:pPr>
              <a:tabLst>
                <a:tab pos="355600" algn="l"/>
                <a:tab pos="1612900" algn="l"/>
                <a:tab pos="2689225" algn="l"/>
                <a:tab pos="3948113" algn="l"/>
                <a:tab pos="4130675" algn="l"/>
                <a:tab pos="5475288" algn="l"/>
              </a:tabLst>
              <a:defRPr/>
            </a:pPr>
            <a:r>
              <a:rPr lang="fr-FR" sz="1600" dirty="0"/>
              <a:t>	1	45	1467	6790	</a:t>
            </a:r>
            <a:r>
              <a:rPr lang="fr-FR" sz="1600" i="1" dirty="0"/>
              <a:t>n</a:t>
            </a:r>
          </a:p>
        </p:txBody>
      </p:sp>
      <p:sp>
        <p:nvSpPr>
          <p:cNvPr id="56" name="ZoneTexte 55"/>
          <p:cNvSpPr txBox="1"/>
          <p:nvPr/>
        </p:nvSpPr>
        <p:spPr>
          <a:xfrm>
            <a:off x="6683055" y="5426075"/>
            <a:ext cx="4743450" cy="1431925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>
            <a:spAutoFit/>
          </a:bodyPr>
          <a:lstStyle/>
          <a:p>
            <a:pPr>
              <a:spcBef>
                <a:spcPts val="600"/>
              </a:spcBef>
              <a:tabLst>
                <a:tab pos="538163" algn="l"/>
                <a:tab pos="892175" algn="l"/>
              </a:tabLst>
              <a:defRPr/>
            </a:pPr>
            <a:r>
              <a:rPr lang="en-US" dirty="0">
                <a:solidFill>
                  <a:srgbClr val="0070C0"/>
                </a:solidFill>
                <a:sym typeface="Symbol"/>
              </a:rPr>
              <a:t>Now, we know how to:</a:t>
            </a:r>
          </a:p>
          <a:p>
            <a:pPr>
              <a:spcBef>
                <a:spcPts val="600"/>
              </a:spcBef>
              <a:tabLst>
                <a:tab pos="538163" algn="l"/>
                <a:tab pos="892175" algn="l"/>
              </a:tabLst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	</a:t>
            </a:r>
            <a:r>
              <a:rPr lang="en-US" dirty="0">
                <a:solidFill>
                  <a:srgbClr val="0070C0"/>
                </a:solidFill>
                <a:sym typeface="Wingdings"/>
              </a:rPr>
              <a:t></a:t>
            </a:r>
            <a:r>
              <a:rPr lang="en-US" dirty="0">
                <a:solidFill>
                  <a:schemeClr val="bg2"/>
                </a:solidFill>
                <a:sym typeface="Symbol"/>
              </a:rPr>
              <a:t> 	</a:t>
            </a:r>
            <a:r>
              <a:rPr lang="en-US" dirty="0">
                <a:sym typeface="Symbol"/>
              </a:rPr>
              <a:t>Find most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Symbol"/>
              </a:rPr>
              <a:t>popular terms </a:t>
            </a:r>
            <a:r>
              <a:rPr lang="en-US" dirty="0">
                <a:sym typeface="Symbol"/>
              </a:rPr>
              <a:t>for a TV series</a:t>
            </a:r>
          </a:p>
          <a:p>
            <a:pPr>
              <a:spcBef>
                <a:spcPts val="600"/>
              </a:spcBef>
              <a:tabLst>
                <a:tab pos="538163" algn="l"/>
                <a:tab pos="892175" algn="l"/>
              </a:tabLst>
              <a:defRPr/>
            </a:pPr>
            <a:r>
              <a:rPr lang="en-US" dirty="0">
                <a:solidFill>
                  <a:srgbClr val="C00000"/>
                </a:solidFill>
                <a:sym typeface="Wingdings"/>
              </a:rPr>
              <a:t>	</a:t>
            </a:r>
            <a:r>
              <a:rPr lang="en-US" dirty="0">
                <a:solidFill>
                  <a:srgbClr val="0070C0"/>
                </a:solidFill>
                <a:sym typeface="Wingdings"/>
              </a:rPr>
              <a:t></a:t>
            </a:r>
            <a:r>
              <a:rPr lang="en-US" dirty="0">
                <a:solidFill>
                  <a:schemeClr val="bg2"/>
                </a:solidFill>
                <a:sym typeface="Wingdings"/>
              </a:rPr>
              <a:t> 	</a:t>
            </a:r>
            <a:r>
              <a:rPr lang="en-US" dirty="0">
                <a:sym typeface="Symbol"/>
              </a:rPr>
              <a:t>Compute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Symbol"/>
              </a:rPr>
              <a:t>similarity</a:t>
            </a:r>
            <a:r>
              <a:rPr lang="en-US" dirty="0">
                <a:sym typeface="Symbol"/>
              </a:rPr>
              <a:t> between TV series</a:t>
            </a:r>
          </a:p>
          <a:p>
            <a:pPr>
              <a:spcBef>
                <a:spcPts val="600"/>
              </a:spcBef>
              <a:tabLst>
                <a:tab pos="538163" algn="l"/>
              </a:tabLst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	</a:t>
            </a:r>
            <a:r>
              <a:rPr lang="en-US" dirty="0">
                <a:solidFill>
                  <a:srgbClr val="0070C0"/>
                </a:solidFill>
                <a:sym typeface="Wingdings"/>
              </a:rPr>
              <a:t></a:t>
            </a:r>
            <a:r>
              <a:rPr lang="en-US" dirty="0">
                <a:solidFill>
                  <a:schemeClr val="bg2"/>
                </a:solidFill>
                <a:sym typeface="Wingdings"/>
              </a:rPr>
              <a:t> 	</a:t>
            </a:r>
            <a:r>
              <a:rPr lang="en-US" dirty="0">
                <a:sym typeface="Symbol"/>
              </a:rPr>
              <a:t>Find TV series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Symbol"/>
              </a:rPr>
              <a:t>matching a query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447" name="Rectangle 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84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8449" name="Rectangle 1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84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18451" name="Picture 12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639" y="1597026"/>
            <a:ext cx="7070725" cy="127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52" name="Rectangle 1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60430" name="Picture 14"/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439" y="4581525"/>
            <a:ext cx="4924425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558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1" grpId="0" animBg="1"/>
      <p:bldP spid="48" grpId="0" animBg="1"/>
      <p:bldP spid="5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GB" altLang="en-US" dirty="0" smtClean="0">
                <a:solidFill>
                  <a:schemeClr val="bg1"/>
                </a:solidFill>
              </a:rPr>
              <a:t>The theory and practice of working with text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Text </a:t>
            </a:r>
            <a:r>
              <a:rPr lang="en-GB" altLang="en-US" dirty="0">
                <a:solidFill>
                  <a:schemeClr val="bg1"/>
                </a:solidFill>
              </a:rPr>
              <a:t>normalisation </a:t>
            </a:r>
            <a:r>
              <a:rPr lang="en-GB" altLang="en-US" dirty="0" err="1">
                <a:solidFill>
                  <a:schemeClr val="bg1"/>
                </a:solidFill>
              </a:rPr>
              <a:t>pipline</a:t>
            </a:r>
            <a:endParaRPr lang="en-GB" altLang="en-US" dirty="0">
              <a:solidFill>
                <a:schemeClr val="bg1"/>
              </a:solidFill>
            </a:endParaRPr>
          </a:p>
          <a:p>
            <a:endParaRPr lang="en-GB" altLang="en-US" dirty="0" smtClean="0">
              <a:solidFill>
                <a:schemeClr val="bg1"/>
              </a:solidFill>
            </a:endParaRPr>
          </a:p>
          <a:p>
            <a:r>
              <a:rPr lang="en-GB" altLang="en-US" dirty="0" smtClean="0">
                <a:solidFill>
                  <a:schemeClr val="bg1"/>
                </a:solidFill>
              </a:rPr>
              <a:t>Supervised tasks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Text Classification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Sentiment Analysis</a:t>
            </a:r>
          </a:p>
          <a:p>
            <a:endParaRPr lang="en-GB" altLang="en-US" dirty="0" smtClean="0">
              <a:solidFill>
                <a:schemeClr val="bg1"/>
              </a:solidFill>
            </a:endParaRPr>
          </a:p>
          <a:p>
            <a:r>
              <a:rPr lang="en-GB" altLang="en-US" dirty="0" smtClean="0">
                <a:solidFill>
                  <a:schemeClr val="bg1"/>
                </a:solidFill>
              </a:rPr>
              <a:t>Unsupervised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Hierarchical Clustering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Lexical Analysis for sentiment analysis</a:t>
            </a:r>
            <a:endParaRPr lang="en-GB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4334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2014-09-14-kernel_pca_87_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410" y="3162294"/>
            <a:ext cx="2500467" cy="250046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22F6-5222-664B-98DE-B0E9CABD6DDD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928090" y="1229910"/>
            <a:ext cx="2593472" cy="882314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968196" y="1403695"/>
            <a:ext cx="2499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 Light"/>
                <a:cs typeface="Helvetica Light"/>
              </a:rPr>
              <a:t>Unsupervised</a:t>
            </a:r>
          </a:p>
        </p:txBody>
      </p:sp>
      <p:sp>
        <p:nvSpPr>
          <p:cNvPr id="9" name="Oval 8"/>
          <p:cNvSpPr/>
          <p:nvPr/>
        </p:nvSpPr>
        <p:spPr>
          <a:xfrm>
            <a:off x="2968280" y="2465151"/>
            <a:ext cx="2593472" cy="882314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008386" y="2638936"/>
            <a:ext cx="2499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 Light"/>
                <a:cs typeface="Helvetica Light"/>
              </a:rPr>
              <a:t>Clustering</a:t>
            </a:r>
          </a:p>
        </p:txBody>
      </p:sp>
      <p:sp>
        <p:nvSpPr>
          <p:cNvPr id="11" name="Oval 10"/>
          <p:cNvSpPr/>
          <p:nvPr/>
        </p:nvSpPr>
        <p:spPr>
          <a:xfrm>
            <a:off x="7037627" y="2465151"/>
            <a:ext cx="2593472" cy="882314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077733" y="2638936"/>
            <a:ext cx="2499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 Light"/>
                <a:cs typeface="Helvetica Light"/>
              </a:rPr>
              <a:t>Compression</a:t>
            </a:r>
          </a:p>
        </p:txBody>
      </p:sp>
      <p:cxnSp>
        <p:nvCxnSpPr>
          <p:cNvPr id="13" name="Straight Arrow Connector 12"/>
          <p:cNvCxnSpPr>
            <a:stCxn id="7" idx="5"/>
            <a:endCxn id="11" idx="0"/>
          </p:cNvCxnSpPr>
          <p:nvPr/>
        </p:nvCxnSpPr>
        <p:spPr>
          <a:xfrm>
            <a:off x="7141757" y="1983013"/>
            <a:ext cx="1192606" cy="48213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7" idx="3"/>
            <a:endCxn id="9" idx="0"/>
          </p:cNvCxnSpPr>
          <p:nvPr/>
        </p:nvCxnSpPr>
        <p:spPr>
          <a:xfrm flipH="1">
            <a:off x="4265017" y="1983013"/>
            <a:ext cx="1042879" cy="48213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3222767" y="3745067"/>
            <a:ext cx="13369" cy="17245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236136" y="5469593"/>
            <a:ext cx="200526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4544328" y="4980526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775833" y="4895572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544328" y="4652175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659208" y="4330721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849335" y="4379183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945587" y="4808764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220215" y="4652175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340932" y="4412528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Oval 46"/>
          <p:cNvSpPr/>
          <p:nvPr/>
        </p:nvSpPr>
        <p:spPr>
          <a:xfrm>
            <a:off x="3589820" y="5204484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821325" y="5119530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3589820" y="4876133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3714081" y="4649952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3894306" y="4860960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3991079" y="5032722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656574" y="5032722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3482676" y="5067333"/>
            <a:ext cx="96252" cy="104393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Oval 1"/>
          <p:cNvSpPr/>
          <p:nvPr/>
        </p:nvSpPr>
        <p:spPr>
          <a:xfrm>
            <a:off x="4194612" y="4206408"/>
            <a:ext cx="931895" cy="924692"/>
          </a:xfrm>
          <a:prstGeom prst="ellipse">
            <a:avLst/>
          </a:prstGeom>
          <a:solidFill>
            <a:schemeClr val="accent1">
              <a:alpha val="26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3340485" y="4596072"/>
            <a:ext cx="856639" cy="777468"/>
          </a:xfrm>
          <a:prstGeom prst="ellipse">
            <a:avLst/>
          </a:prstGeom>
          <a:solidFill>
            <a:schemeClr val="accent2">
              <a:alpha val="15000"/>
            </a:schemeClr>
          </a:solidFill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6" name="Picture 5" descr="2014-09-14-kernel_pca_103_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011" y="4252292"/>
            <a:ext cx="2173440" cy="163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90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6" name="Rectangle 1028"/>
          <p:cNvSpPr>
            <a:spLocks noGrp="1" noChangeArrowheads="1"/>
          </p:cNvSpPr>
          <p:nvPr>
            <p:ph type="body" sz="half" idx="2"/>
          </p:nvPr>
        </p:nvSpPr>
        <p:spPr>
          <a:xfrm>
            <a:off x="6172200" y="1825625"/>
            <a:ext cx="5181600" cy="2974975"/>
          </a:xfrm>
        </p:spPr>
        <p:txBody>
          <a:bodyPr>
            <a:normAutofit lnSpcReduction="10000"/>
          </a:bodyPr>
          <a:lstStyle/>
          <a:p>
            <a:r>
              <a:rPr lang="en-GB" altLang="en-US" sz="2400" dirty="0"/>
              <a:t>Overlapping clusters</a:t>
            </a:r>
          </a:p>
          <a:p>
            <a:endParaRPr lang="en-GB" altLang="en-US" sz="2400" dirty="0"/>
          </a:p>
          <a:p>
            <a:endParaRPr lang="en-GB" altLang="en-US" sz="2400" dirty="0"/>
          </a:p>
          <a:p>
            <a:endParaRPr lang="en-GB" altLang="en-US" sz="2400" dirty="0"/>
          </a:p>
          <a:p>
            <a:endParaRPr lang="en-GB" altLang="en-US" sz="2400" dirty="0"/>
          </a:p>
          <a:p>
            <a:pPr marL="457200" lvl="1" indent="0">
              <a:buNone/>
            </a:pPr>
            <a:endParaRPr lang="en-GB" altLang="en-US" dirty="0" smtClean="0"/>
          </a:p>
          <a:p>
            <a:pPr lvl="1"/>
            <a:r>
              <a:rPr lang="en-GB" altLang="en-US" sz="2000" dirty="0" smtClean="0"/>
              <a:t>Dendron </a:t>
            </a:r>
            <a:r>
              <a:rPr lang="en-GB" altLang="en-US" sz="2000" dirty="0"/>
              <a:t>is Greek for tree</a:t>
            </a:r>
          </a:p>
        </p:txBody>
      </p:sp>
      <p:sp>
        <p:nvSpPr>
          <p:cNvPr id="6963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Different types of cluster</a:t>
            </a:r>
          </a:p>
        </p:txBody>
      </p:sp>
      <p:sp>
        <p:nvSpPr>
          <p:cNvPr id="69635" name="Rectangle 1027"/>
          <p:cNvSpPr>
            <a:spLocks noGrp="1" noChangeArrowheads="1"/>
          </p:cNvSpPr>
          <p:nvPr>
            <p:ph type="body" sz="half" idx="1"/>
          </p:nvPr>
        </p:nvSpPr>
        <p:spPr>
          <a:xfrm>
            <a:off x="2706688" y="2017713"/>
            <a:ext cx="4075112" cy="4114800"/>
          </a:xfrm>
        </p:spPr>
        <p:txBody>
          <a:bodyPr/>
          <a:lstStyle/>
          <a:p>
            <a:r>
              <a:rPr lang="en-GB" altLang="en-US" sz="2400"/>
              <a:t>Exclusive clusters</a:t>
            </a:r>
          </a:p>
          <a:p>
            <a:endParaRPr lang="en-GB" altLang="en-US" sz="2400"/>
          </a:p>
          <a:p>
            <a:endParaRPr lang="en-GB" altLang="en-US" sz="2400"/>
          </a:p>
          <a:p>
            <a:endParaRPr lang="en-GB" altLang="en-US" sz="2400"/>
          </a:p>
          <a:p>
            <a:endParaRPr lang="en-GB" altLang="en-US" sz="2400"/>
          </a:p>
          <a:p>
            <a:r>
              <a:rPr lang="en-GB" altLang="en-US" sz="2400"/>
              <a:t>Hierarchical clusters</a:t>
            </a:r>
          </a:p>
        </p:txBody>
      </p:sp>
      <p:grpSp>
        <p:nvGrpSpPr>
          <p:cNvPr id="69661" name="Group 1053"/>
          <p:cNvGrpSpPr>
            <a:grpSpLocks/>
          </p:cNvGrpSpPr>
          <p:nvPr/>
        </p:nvGrpSpPr>
        <p:grpSpPr bwMode="auto">
          <a:xfrm>
            <a:off x="7239000" y="2640013"/>
            <a:ext cx="1828800" cy="1403350"/>
            <a:chOff x="1104" y="1635"/>
            <a:chExt cx="1152" cy="884"/>
          </a:xfrm>
        </p:grpSpPr>
        <p:sp>
          <p:nvSpPr>
            <p:cNvPr id="69662" name="Text Box 1054"/>
            <p:cNvSpPr txBox="1">
              <a:spLocks noChangeArrowheads="1"/>
            </p:cNvSpPr>
            <p:nvPr/>
          </p:nvSpPr>
          <p:spPr bwMode="auto">
            <a:xfrm>
              <a:off x="1200" y="2095"/>
              <a:ext cx="180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k</a:t>
              </a:r>
            </a:p>
          </p:txBody>
        </p:sp>
        <p:sp>
          <p:nvSpPr>
            <p:cNvPr id="69663" name="Text Box 1055"/>
            <p:cNvSpPr txBox="1">
              <a:spLocks noChangeArrowheads="1"/>
            </p:cNvSpPr>
            <p:nvPr/>
          </p:nvSpPr>
          <p:spPr bwMode="auto">
            <a:xfrm>
              <a:off x="1432" y="1923"/>
              <a:ext cx="144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j</a:t>
              </a:r>
            </a:p>
          </p:txBody>
        </p:sp>
        <p:sp>
          <p:nvSpPr>
            <p:cNvPr id="69664" name="Text Box 1056"/>
            <p:cNvSpPr txBox="1">
              <a:spLocks noChangeArrowheads="1"/>
            </p:cNvSpPr>
            <p:nvPr/>
          </p:nvSpPr>
          <p:spPr bwMode="auto">
            <a:xfrm>
              <a:off x="1584" y="2259"/>
              <a:ext cx="144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i</a:t>
              </a:r>
            </a:p>
          </p:txBody>
        </p:sp>
        <p:sp>
          <p:nvSpPr>
            <p:cNvPr id="69665" name="Text Box 1057"/>
            <p:cNvSpPr txBox="1">
              <a:spLocks noChangeArrowheads="1"/>
            </p:cNvSpPr>
            <p:nvPr/>
          </p:nvSpPr>
          <p:spPr bwMode="auto">
            <a:xfrm>
              <a:off x="1541" y="2019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h</a:t>
              </a:r>
            </a:p>
          </p:txBody>
        </p:sp>
        <p:sp>
          <p:nvSpPr>
            <p:cNvPr id="69666" name="Text Box 1058"/>
            <p:cNvSpPr txBox="1">
              <a:spLocks noChangeArrowheads="1"/>
            </p:cNvSpPr>
            <p:nvPr/>
          </p:nvSpPr>
          <p:spPr bwMode="auto">
            <a:xfrm>
              <a:off x="1296" y="2307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g</a:t>
              </a:r>
            </a:p>
          </p:txBody>
        </p:sp>
        <p:sp>
          <p:nvSpPr>
            <p:cNvPr id="69667" name="Text Box 1059"/>
            <p:cNvSpPr txBox="1">
              <a:spLocks noChangeArrowheads="1"/>
            </p:cNvSpPr>
            <p:nvPr/>
          </p:nvSpPr>
          <p:spPr bwMode="auto">
            <a:xfrm>
              <a:off x="1776" y="2143"/>
              <a:ext cx="152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f</a:t>
              </a:r>
            </a:p>
          </p:txBody>
        </p:sp>
        <p:sp>
          <p:nvSpPr>
            <p:cNvPr id="69668" name="Text Box 1060"/>
            <p:cNvSpPr txBox="1">
              <a:spLocks noChangeArrowheads="1"/>
            </p:cNvSpPr>
            <p:nvPr/>
          </p:nvSpPr>
          <p:spPr bwMode="auto">
            <a:xfrm>
              <a:off x="1593" y="1683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e</a:t>
              </a:r>
            </a:p>
          </p:txBody>
        </p:sp>
        <p:sp>
          <p:nvSpPr>
            <p:cNvPr id="69669" name="Text Box 1061"/>
            <p:cNvSpPr txBox="1">
              <a:spLocks noChangeArrowheads="1"/>
            </p:cNvSpPr>
            <p:nvPr/>
          </p:nvSpPr>
          <p:spPr bwMode="auto">
            <a:xfrm>
              <a:off x="1200" y="1635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d</a:t>
              </a:r>
            </a:p>
          </p:txBody>
        </p:sp>
        <p:sp>
          <p:nvSpPr>
            <p:cNvPr id="69670" name="Text Box 1062"/>
            <p:cNvSpPr txBox="1">
              <a:spLocks noChangeArrowheads="1"/>
            </p:cNvSpPr>
            <p:nvPr/>
          </p:nvSpPr>
          <p:spPr bwMode="auto">
            <a:xfrm>
              <a:off x="1841" y="1855"/>
              <a:ext cx="180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c</a:t>
              </a:r>
            </a:p>
          </p:txBody>
        </p:sp>
        <p:sp>
          <p:nvSpPr>
            <p:cNvPr id="69671" name="Text Box 1063"/>
            <p:cNvSpPr txBox="1">
              <a:spLocks noChangeArrowheads="1"/>
            </p:cNvSpPr>
            <p:nvPr/>
          </p:nvSpPr>
          <p:spPr bwMode="auto">
            <a:xfrm>
              <a:off x="2069" y="2095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69672" name="Text Box 1064"/>
            <p:cNvSpPr txBox="1">
              <a:spLocks noChangeArrowheads="1"/>
            </p:cNvSpPr>
            <p:nvPr/>
          </p:nvSpPr>
          <p:spPr bwMode="auto">
            <a:xfrm>
              <a:off x="1104" y="1855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a</a:t>
              </a:r>
            </a:p>
          </p:txBody>
        </p:sp>
      </p:grpSp>
      <p:grpSp>
        <p:nvGrpSpPr>
          <p:cNvPr id="69660" name="Group 1052"/>
          <p:cNvGrpSpPr>
            <a:grpSpLocks/>
          </p:cNvGrpSpPr>
          <p:nvPr/>
        </p:nvGrpSpPr>
        <p:grpSpPr bwMode="auto">
          <a:xfrm>
            <a:off x="3276600" y="2595563"/>
            <a:ext cx="1828800" cy="1403350"/>
            <a:chOff x="1104" y="1635"/>
            <a:chExt cx="1152" cy="884"/>
          </a:xfrm>
        </p:grpSpPr>
        <p:sp>
          <p:nvSpPr>
            <p:cNvPr id="69648" name="Text Box 1040"/>
            <p:cNvSpPr txBox="1">
              <a:spLocks noChangeArrowheads="1"/>
            </p:cNvSpPr>
            <p:nvPr/>
          </p:nvSpPr>
          <p:spPr bwMode="auto">
            <a:xfrm>
              <a:off x="1200" y="2095"/>
              <a:ext cx="180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k</a:t>
              </a:r>
            </a:p>
          </p:txBody>
        </p:sp>
        <p:sp>
          <p:nvSpPr>
            <p:cNvPr id="69650" name="Text Box 1042"/>
            <p:cNvSpPr txBox="1">
              <a:spLocks noChangeArrowheads="1"/>
            </p:cNvSpPr>
            <p:nvPr/>
          </p:nvSpPr>
          <p:spPr bwMode="auto">
            <a:xfrm>
              <a:off x="1432" y="1923"/>
              <a:ext cx="144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j</a:t>
              </a:r>
            </a:p>
          </p:txBody>
        </p:sp>
        <p:sp>
          <p:nvSpPr>
            <p:cNvPr id="69651" name="Text Box 1043"/>
            <p:cNvSpPr txBox="1">
              <a:spLocks noChangeArrowheads="1"/>
            </p:cNvSpPr>
            <p:nvPr/>
          </p:nvSpPr>
          <p:spPr bwMode="auto">
            <a:xfrm>
              <a:off x="1584" y="2259"/>
              <a:ext cx="144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i</a:t>
              </a:r>
            </a:p>
          </p:txBody>
        </p:sp>
        <p:sp>
          <p:nvSpPr>
            <p:cNvPr id="69652" name="Text Box 1044"/>
            <p:cNvSpPr txBox="1">
              <a:spLocks noChangeArrowheads="1"/>
            </p:cNvSpPr>
            <p:nvPr/>
          </p:nvSpPr>
          <p:spPr bwMode="auto">
            <a:xfrm>
              <a:off x="1541" y="2019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h</a:t>
              </a:r>
            </a:p>
          </p:txBody>
        </p:sp>
        <p:sp>
          <p:nvSpPr>
            <p:cNvPr id="69653" name="Text Box 1045"/>
            <p:cNvSpPr txBox="1">
              <a:spLocks noChangeArrowheads="1"/>
            </p:cNvSpPr>
            <p:nvPr/>
          </p:nvSpPr>
          <p:spPr bwMode="auto">
            <a:xfrm>
              <a:off x="1296" y="2307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g</a:t>
              </a:r>
            </a:p>
          </p:txBody>
        </p:sp>
        <p:sp>
          <p:nvSpPr>
            <p:cNvPr id="69654" name="Text Box 1046"/>
            <p:cNvSpPr txBox="1">
              <a:spLocks noChangeArrowheads="1"/>
            </p:cNvSpPr>
            <p:nvPr/>
          </p:nvSpPr>
          <p:spPr bwMode="auto">
            <a:xfrm>
              <a:off x="1776" y="2143"/>
              <a:ext cx="152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f</a:t>
              </a:r>
            </a:p>
          </p:txBody>
        </p:sp>
        <p:sp>
          <p:nvSpPr>
            <p:cNvPr id="69655" name="Text Box 1047"/>
            <p:cNvSpPr txBox="1">
              <a:spLocks noChangeArrowheads="1"/>
            </p:cNvSpPr>
            <p:nvPr/>
          </p:nvSpPr>
          <p:spPr bwMode="auto">
            <a:xfrm>
              <a:off x="1593" y="1683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e</a:t>
              </a:r>
            </a:p>
          </p:txBody>
        </p:sp>
        <p:sp>
          <p:nvSpPr>
            <p:cNvPr id="69656" name="Text Box 1048"/>
            <p:cNvSpPr txBox="1">
              <a:spLocks noChangeArrowheads="1"/>
            </p:cNvSpPr>
            <p:nvPr/>
          </p:nvSpPr>
          <p:spPr bwMode="auto">
            <a:xfrm>
              <a:off x="1200" y="1635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d</a:t>
              </a:r>
            </a:p>
          </p:txBody>
        </p:sp>
        <p:sp>
          <p:nvSpPr>
            <p:cNvPr id="69657" name="Text Box 1049"/>
            <p:cNvSpPr txBox="1">
              <a:spLocks noChangeArrowheads="1"/>
            </p:cNvSpPr>
            <p:nvPr/>
          </p:nvSpPr>
          <p:spPr bwMode="auto">
            <a:xfrm>
              <a:off x="1841" y="1855"/>
              <a:ext cx="180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c</a:t>
              </a:r>
            </a:p>
          </p:txBody>
        </p:sp>
        <p:sp>
          <p:nvSpPr>
            <p:cNvPr id="69658" name="Text Box 1050"/>
            <p:cNvSpPr txBox="1">
              <a:spLocks noChangeArrowheads="1"/>
            </p:cNvSpPr>
            <p:nvPr/>
          </p:nvSpPr>
          <p:spPr bwMode="auto">
            <a:xfrm>
              <a:off x="2069" y="2095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69659" name="Text Box 1051"/>
            <p:cNvSpPr txBox="1">
              <a:spLocks noChangeArrowheads="1"/>
            </p:cNvSpPr>
            <p:nvPr/>
          </p:nvSpPr>
          <p:spPr bwMode="auto">
            <a:xfrm>
              <a:off x="1104" y="1855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a</a:t>
              </a:r>
            </a:p>
          </p:txBody>
        </p:sp>
      </p:grpSp>
      <p:sp>
        <p:nvSpPr>
          <p:cNvPr id="69673" name="Line 1065"/>
          <p:cNvSpPr>
            <a:spLocks noChangeShapeType="1"/>
          </p:cNvSpPr>
          <p:nvPr/>
        </p:nvSpPr>
        <p:spPr bwMode="auto">
          <a:xfrm>
            <a:off x="3886200" y="2667000"/>
            <a:ext cx="990600" cy="1066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69674" name="Line 1066"/>
          <p:cNvSpPr>
            <a:spLocks noChangeShapeType="1"/>
          </p:cNvSpPr>
          <p:nvPr/>
        </p:nvSpPr>
        <p:spPr bwMode="auto">
          <a:xfrm flipH="1">
            <a:off x="3352800" y="3352800"/>
            <a:ext cx="114300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69675" name="Oval 1067"/>
          <p:cNvSpPr>
            <a:spLocks noChangeArrowheads="1"/>
          </p:cNvSpPr>
          <p:nvPr/>
        </p:nvSpPr>
        <p:spPr bwMode="auto">
          <a:xfrm rot="-2633645">
            <a:off x="6953250" y="3022601"/>
            <a:ext cx="2057400" cy="688975"/>
          </a:xfrm>
          <a:prstGeom prst="ellips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676" name="Oval 1068"/>
          <p:cNvSpPr>
            <a:spLocks noChangeArrowheads="1"/>
          </p:cNvSpPr>
          <p:nvPr/>
        </p:nvSpPr>
        <p:spPr bwMode="auto">
          <a:xfrm rot="-3441277">
            <a:off x="7880350" y="3181350"/>
            <a:ext cx="1371600" cy="838200"/>
          </a:xfrm>
          <a:prstGeom prst="ellips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677" name="Oval 1069"/>
          <p:cNvSpPr>
            <a:spLocks noChangeArrowheads="1"/>
          </p:cNvSpPr>
          <p:nvPr/>
        </p:nvSpPr>
        <p:spPr bwMode="auto">
          <a:xfrm rot="4510456">
            <a:off x="6790532" y="2975769"/>
            <a:ext cx="1676400" cy="627063"/>
          </a:xfrm>
          <a:prstGeom prst="ellipse">
            <a:avLst/>
          </a:prstGeom>
          <a:noFill/>
          <a:ln w="19050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712" name="Text Box 1104"/>
          <p:cNvSpPr txBox="1">
            <a:spLocks noChangeArrowheads="1"/>
          </p:cNvSpPr>
          <p:nvPr/>
        </p:nvSpPr>
        <p:spPr bwMode="auto">
          <a:xfrm>
            <a:off x="8767763" y="5783310"/>
            <a:ext cx="2857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k</a:t>
            </a:r>
          </a:p>
        </p:txBody>
      </p:sp>
      <p:sp>
        <p:nvSpPr>
          <p:cNvPr id="69713" name="Text Box 1105"/>
          <p:cNvSpPr txBox="1">
            <a:spLocks noChangeArrowheads="1"/>
          </p:cNvSpPr>
          <p:nvPr/>
        </p:nvSpPr>
        <p:spPr bwMode="auto">
          <a:xfrm>
            <a:off x="6780213" y="5783310"/>
            <a:ext cx="2286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j</a:t>
            </a:r>
          </a:p>
        </p:txBody>
      </p:sp>
      <p:sp>
        <p:nvSpPr>
          <p:cNvPr id="69715" name="Text Box 1107"/>
          <p:cNvSpPr txBox="1">
            <a:spLocks noChangeArrowheads="1"/>
          </p:cNvSpPr>
          <p:nvPr/>
        </p:nvSpPr>
        <p:spPr bwMode="auto">
          <a:xfrm>
            <a:off x="6477001" y="5783310"/>
            <a:ext cx="2968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h</a:t>
            </a:r>
          </a:p>
        </p:txBody>
      </p:sp>
      <p:sp>
        <p:nvSpPr>
          <p:cNvPr id="69714" name="Text Box 1106"/>
          <p:cNvSpPr txBox="1">
            <a:spLocks noChangeArrowheads="1"/>
          </p:cNvSpPr>
          <p:nvPr/>
        </p:nvSpPr>
        <p:spPr bwMode="auto">
          <a:xfrm>
            <a:off x="9364663" y="5783310"/>
            <a:ext cx="2286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i</a:t>
            </a:r>
          </a:p>
        </p:txBody>
      </p:sp>
      <p:sp>
        <p:nvSpPr>
          <p:cNvPr id="69716" name="Text Box 1108"/>
          <p:cNvSpPr txBox="1">
            <a:spLocks noChangeArrowheads="1"/>
          </p:cNvSpPr>
          <p:nvPr/>
        </p:nvSpPr>
        <p:spPr bwMode="auto">
          <a:xfrm>
            <a:off x="9059863" y="5783310"/>
            <a:ext cx="2968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 dirty="0">
                <a:latin typeface="Arial" panose="020B0604020202020204" pitchFamily="34" charset="0"/>
              </a:rPr>
              <a:t>g</a:t>
            </a:r>
          </a:p>
        </p:txBody>
      </p:sp>
      <p:sp>
        <p:nvSpPr>
          <p:cNvPr id="69718" name="Text Box 1110"/>
          <p:cNvSpPr txBox="1">
            <a:spLocks noChangeArrowheads="1"/>
          </p:cNvSpPr>
          <p:nvPr/>
        </p:nvSpPr>
        <p:spPr bwMode="auto">
          <a:xfrm>
            <a:off x="7870826" y="5783310"/>
            <a:ext cx="2968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 dirty="0">
                <a:latin typeface="Arial" panose="020B0604020202020204" pitchFamily="34" charset="0"/>
              </a:rPr>
              <a:t>e</a:t>
            </a:r>
          </a:p>
        </p:txBody>
      </p:sp>
      <p:sp>
        <p:nvSpPr>
          <p:cNvPr id="69719" name="Text Box 1111"/>
          <p:cNvSpPr txBox="1">
            <a:spLocks noChangeArrowheads="1"/>
          </p:cNvSpPr>
          <p:nvPr/>
        </p:nvSpPr>
        <p:spPr bwMode="auto">
          <a:xfrm>
            <a:off x="8167688" y="5783310"/>
            <a:ext cx="2968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d</a:t>
            </a:r>
          </a:p>
        </p:txBody>
      </p:sp>
      <p:sp>
        <p:nvSpPr>
          <p:cNvPr id="69717" name="Text Box 1109"/>
          <p:cNvSpPr txBox="1">
            <a:spLocks noChangeArrowheads="1"/>
          </p:cNvSpPr>
          <p:nvPr/>
        </p:nvSpPr>
        <p:spPr bwMode="auto">
          <a:xfrm>
            <a:off x="7615238" y="5783310"/>
            <a:ext cx="2413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 dirty="0">
                <a:latin typeface="Arial" panose="020B0604020202020204" pitchFamily="34" charset="0"/>
              </a:rPr>
              <a:t>f</a:t>
            </a:r>
          </a:p>
        </p:txBody>
      </p:sp>
      <p:sp>
        <p:nvSpPr>
          <p:cNvPr id="69720" name="Text Box 1112"/>
          <p:cNvSpPr txBox="1">
            <a:spLocks noChangeArrowheads="1"/>
          </p:cNvSpPr>
          <p:nvPr/>
        </p:nvSpPr>
        <p:spPr bwMode="auto">
          <a:xfrm>
            <a:off x="7331075" y="5783310"/>
            <a:ext cx="2857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c</a:t>
            </a:r>
          </a:p>
        </p:txBody>
      </p:sp>
      <p:sp>
        <p:nvSpPr>
          <p:cNvPr id="69721" name="Text Box 1113"/>
          <p:cNvSpPr txBox="1">
            <a:spLocks noChangeArrowheads="1"/>
          </p:cNvSpPr>
          <p:nvPr/>
        </p:nvSpPr>
        <p:spPr bwMode="auto">
          <a:xfrm>
            <a:off x="7027863" y="5783310"/>
            <a:ext cx="2968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b</a:t>
            </a:r>
          </a:p>
        </p:txBody>
      </p:sp>
      <p:sp>
        <p:nvSpPr>
          <p:cNvPr id="69722" name="Text Box 1114"/>
          <p:cNvSpPr txBox="1">
            <a:spLocks noChangeArrowheads="1"/>
          </p:cNvSpPr>
          <p:nvPr/>
        </p:nvSpPr>
        <p:spPr bwMode="auto">
          <a:xfrm>
            <a:off x="8470901" y="5783310"/>
            <a:ext cx="2968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a</a:t>
            </a:r>
          </a:p>
        </p:txBody>
      </p:sp>
      <p:grpSp>
        <p:nvGrpSpPr>
          <p:cNvPr id="69793" name="Group 1185"/>
          <p:cNvGrpSpPr>
            <a:grpSpLocks/>
          </p:cNvGrpSpPr>
          <p:nvPr/>
        </p:nvGrpSpPr>
        <p:grpSpPr bwMode="auto">
          <a:xfrm>
            <a:off x="6642100" y="4724400"/>
            <a:ext cx="2882900" cy="914400"/>
            <a:chOff x="1180" y="2976"/>
            <a:chExt cx="1816" cy="576"/>
          </a:xfrm>
        </p:grpSpPr>
        <p:sp>
          <p:nvSpPr>
            <p:cNvPr id="69728" name="Line 1120"/>
            <p:cNvSpPr>
              <a:spLocks noChangeShapeType="1"/>
            </p:cNvSpPr>
            <p:nvPr/>
          </p:nvSpPr>
          <p:spPr bwMode="auto">
            <a:xfrm flipV="1">
              <a:off x="1723" y="3408"/>
              <a:ext cx="0" cy="144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9730" name="Line 1122"/>
            <p:cNvSpPr>
              <a:spLocks noChangeShapeType="1"/>
            </p:cNvSpPr>
            <p:nvPr/>
          </p:nvSpPr>
          <p:spPr bwMode="auto">
            <a:xfrm flipV="1">
              <a:off x="2059" y="3264"/>
              <a:ext cx="0" cy="288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9731" name="Line 1123"/>
            <p:cNvSpPr>
              <a:spLocks noChangeShapeType="1"/>
            </p:cNvSpPr>
            <p:nvPr/>
          </p:nvSpPr>
          <p:spPr bwMode="auto">
            <a:xfrm flipV="1">
              <a:off x="2251" y="3408"/>
              <a:ext cx="0" cy="144"/>
            </a:xfrm>
            <a:prstGeom prst="line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grpSp>
          <p:nvGrpSpPr>
            <p:cNvPr id="69747" name="Group 1139"/>
            <p:cNvGrpSpPr>
              <a:grpSpLocks/>
            </p:cNvGrpSpPr>
            <p:nvPr/>
          </p:nvGrpSpPr>
          <p:grpSpPr bwMode="auto">
            <a:xfrm>
              <a:off x="1180" y="3408"/>
              <a:ext cx="192" cy="144"/>
              <a:chOff x="1248" y="3504"/>
              <a:chExt cx="192" cy="144"/>
            </a:xfrm>
          </p:grpSpPr>
          <p:sp>
            <p:nvSpPr>
              <p:cNvPr id="69725" name="Line 1117"/>
              <p:cNvSpPr>
                <a:spLocks noChangeShapeType="1"/>
              </p:cNvSpPr>
              <p:nvPr/>
            </p:nvSpPr>
            <p:spPr bwMode="auto">
              <a:xfrm flipV="1">
                <a:off x="1248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26" name="Line 1118"/>
              <p:cNvSpPr>
                <a:spLocks noChangeShapeType="1"/>
              </p:cNvSpPr>
              <p:nvPr/>
            </p:nvSpPr>
            <p:spPr bwMode="auto">
              <a:xfrm flipV="1">
                <a:off x="1440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45" name="Line 1137"/>
              <p:cNvSpPr>
                <a:spLocks noChangeShapeType="1"/>
              </p:cNvSpPr>
              <p:nvPr/>
            </p:nvSpPr>
            <p:spPr bwMode="auto">
              <a:xfrm>
                <a:off x="1248" y="3504"/>
                <a:ext cx="192" cy="0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grpSp>
          <p:nvGrpSpPr>
            <p:cNvPr id="69749" name="Group 1141"/>
            <p:cNvGrpSpPr>
              <a:grpSpLocks/>
            </p:cNvGrpSpPr>
            <p:nvPr/>
          </p:nvGrpSpPr>
          <p:grpSpPr bwMode="auto">
            <a:xfrm>
              <a:off x="2804" y="3408"/>
              <a:ext cx="192" cy="144"/>
              <a:chOff x="1248" y="3504"/>
              <a:chExt cx="192" cy="144"/>
            </a:xfrm>
          </p:grpSpPr>
          <p:sp>
            <p:nvSpPr>
              <p:cNvPr id="69750" name="Line 1142"/>
              <p:cNvSpPr>
                <a:spLocks noChangeShapeType="1"/>
              </p:cNvSpPr>
              <p:nvPr/>
            </p:nvSpPr>
            <p:spPr bwMode="auto">
              <a:xfrm flipV="1">
                <a:off x="1248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51" name="Line 1143"/>
              <p:cNvSpPr>
                <a:spLocks noChangeShapeType="1"/>
              </p:cNvSpPr>
              <p:nvPr/>
            </p:nvSpPr>
            <p:spPr bwMode="auto">
              <a:xfrm flipV="1">
                <a:off x="1440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52" name="Line 1144"/>
              <p:cNvSpPr>
                <a:spLocks noChangeShapeType="1"/>
              </p:cNvSpPr>
              <p:nvPr/>
            </p:nvSpPr>
            <p:spPr bwMode="auto">
              <a:xfrm>
                <a:off x="1248" y="3504"/>
                <a:ext cx="192" cy="0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grpSp>
          <p:nvGrpSpPr>
            <p:cNvPr id="69754" name="Group 1146"/>
            <p:cNvGrpSpPr>
              <a:grpSpLocks/>
            </p:cNvGrpSpPr>
            <p:nvPr/>
          </p:nvGrpSpPr>
          <p:grpSpPr bwMode="auto">
            <a:xfrm>
              <a:off x="2443" y="3408"/>
              <a:ext cx="192" cy="144"/>
              <a:chOff x="1248" y="3504"/>
              <a:chExt cx="192" cy="144"/>
            </a:xfrm>
          </p:grpSpPr>
          <p:sp>
            <p:nvSpPr>
              <p:cNvPr id="69755" name="Line 1147"/>
              <p:cNvSpPr>
                <a:spLocks noChangeShapeType="1"/>
              </p:cNvSpPr>
              <p:nvPr/>
            </p:nvSpPr>
            <p:spPr bwMode="auto">
              <a:xfrm flipV="1">
                <a:off x="1248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56" name="Line 1148"/>
              <p:cNvSpPr>
                <a:spLocks noChangeShapeType="1"/>
              </p:cNvSpPr>
              <p:nvPr/>
            </p:nvSpPr>
            <p:spPr bwMode="auto">
              <a:xfrm flipV="1">
                <a:off x="1440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57" name="Line 1149"/>
              <p:cNvSpPr>
                <a:spLocks noChangeShapeType="1"/>
              </p:cNvSpPr>
              <p:nvPr/>
            </p:nvSpPr>
            <p:spPr bwMode="auto">
              <a:xfrm>
                <a:off x="1248" y="3504"/>
                <a:ext cx="192" cy="0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grpSp>
          <p:nvGrpSpPr>
            <p:cNvPr id="69763" name="Group 1155"/>
            <p:cNvGrpSpPr>
              <a:grpSpLocks/>
            </p:cNvGrpSpPr>
            <p:nvPr/>
          </p:nvGrpSpPr>
          <p:grpSpPr bwMode="auto">
            <a:xfrm>
              <a:off x="1547" y="3408"/>
              <a:ext cx="336" cy="144"/>
              <a:chOff x="1600" y="3504"/>
              <a:chExt cx="336" cy="144"/>
            </a:xfrm>
          </p:grpSpPr>
          <p:sp>
            <p:nvSpPr>
              <p:cNvPr id="69759" name="Line 1151"/>
              <p:cNvSpPr>
                <a:spLocks noChangeShapeType="1"/>
              </p:cNvSpPr>
              <p:nvPr/>
            </p:nvSpPr>
            <p:spPr bwMode="auto">
              <a:xfrm flipV="1">
                <a:off x="1600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60" name="Line 1152"/>
              <p:cNvSpPr>
                <a:spLocks noChangeShapeType="1"/>
              </p:cNvSpPr>
              <p:nvPr/>
            </p:nvSpPr>
            <p:spPr bwMode="auto">
              <a:xfrm flipV="1">
                <a:off x="1936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61" name="Line 1153"/>
              <p:cNvSpPr>
                <a:spLocks noChangeShapeType="1"/>
              </p:cNvSpPr>
              <p:nvPr/>
            </p:nvSpPr>
            <p:spPr bwMode="auto">
              <a:xfrm>
                <a:off x="1600" y="3504"/>
                <a:ext cx="336" cy="0"/>
              </a:xfrm>
              <a:prstGeom prst="line">
                <a:avLst/>
              </a:prstGeom>
              <a:noFill/>
              <a:ln w="19050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grpSp>
          <p:nvGrpSpPr>
            <p:cNvPr id="69764" name="Group 1156"/>
            <p:cNvGrpSpPr>
              <a:grpSpLocks/>
            </p:cNvGrpSpPr>
            <p:nvPr/>
          </p:nvGrpSpPr>
          <p:grpSpPr bwMode="auto">
            <a:xfrm>
              <a:off x="1291" y="3264"/>
              <a:ext cx="432" cy="144"/>
              <a:chOff x="1248" y="3504"/>
              <a:chExt cx="192" cy="144"/>
            </a:xfrm>
          </p:grpSpPr>
          <p:sp>
            <p:nvSpPr>
              <p:cNvPr id="69765" name="Line 1157"/>
              <p:cNvSpPr>
                <a:spLocks noChangeShapeType="1"/>
              </p:cNvSpPr>
              <p:nvPr/>
            </p:nvSpPr>
            <p:spPr bwMode="auto">
              <a:xfrm flipV="1">
                <a:off x="1248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66" name="Line 1158"/>
              <p:cNvSpPr>
                <a:spLocks noChangeShapeType="1"/>
              </p:cNvSpPr>
              <p:nvPr/>
            </p:nvSpPr>
            <p:spPr bwMode="auto">
              <a:xfrm flipV="1">
                <a:off x="1440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67" name="Line 1159"/>
              <p:cNvSpPr>
                <a:spLocks noChangeShapeType="1"/>
              </p:cNvSpPr>
              <p:nvPr/>
            </p:nvSpPr>
            <p:spPr bwMode="auto">
              <a:xfrm>
                <a:off x="1248" y="3504"/>
                <a:ext cx="192" cy="0"/>
              </a:xfrm>
              <a:prstGeom prst="line">
                <a:avLst/>
              </a:prstGeom>
              <a:noFill/>
              <a:ln w="1905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grpSp>
          <p:nvGrpSpPr>
            <p:cNvPr id="69768" name="Group 1160"/>
            <p:cNvGrpSpPr>
              <a:grpSpLocks/>
            </p:cNvGrpSpPr>
            <p:nvPr/>
          </p:nvGrpSpPr>
          <p:grpSpPr bwMode="auto">
            <a:xfrm>
              <a:off x="2251" y="3264"/>
              <a:ext cx="288" cy="144"/>
              <a:chOff x="1248" y="3504"/>
              <a:chExt cx="192" cy="144"/>
            </a:xfrm>
          </p:grpSpPr>
          <p:sp>
            <p:nvSpPr>
              <p:cNvPr id="69769" name="Line 1161"/>
              <p:cNvSpPr>
                <a:spLocks noChangeShapeType="1"/>
              </p:cNvSpPr>
              <p:nvPr/>
            </p:nvSpPr>
            <p:spPr bwMode="auto">
              <a:xfrm flipV="1">
                <a:off x="1248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70" name="Line 1162"/>
              <p:cNvSpPr>
                <a:spLocks noChangeShapeType="1"/>
              </p:cNvSpPr>
              <p:nvPr/>
            </p:nvSpPr>
            <p:spPr bwMode="auto">
              <a:xfrm flipV="1">
                <a:off x="1440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71" name="Line 1163"/>
              <p:cNvSpPr>
                <a:spLocks noChangeShapeType="1"/>
              </p:cNvSpPr>
              <p:nvPr/>
            </p:nvSpPr>
            <p:spPr bwMode="auto">
              <a:xfrm>
                <a:off x="1248" y="3504"/>
                <a:ext cx="192" cy="0"/>
              </a:xfrm>
              <a:prstGeom prst="line">
                <a:avLst/>
              </a:prstGeom>
              <a:noFill/>
              <a:ln w="1905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grpSp>
          <p:nvGrpSpPr>
            <p:cNvPr id="69772" name="Group 1164"/>
            <p:cNvGrpSpPr>
              <a:grpSpLocks/>
            </p:cNvGrpSpPr>
            <p:nvPr/>
          </p:nvGrpSpPr>
          <p:grpSpPr bwMode="auto">
            <a:xfrm>
              <a:off x="2059" y="3120"/>
              <a:ext cx="336" cy="144"/>
              <a:chOff x="1248" y="3504"/>
              <a:chExt cx="192" cy="144"/>
            </a:xfrm>
          </p:grpSpPr>
          <p:sp>
            <p:nvSpPr>
              <p:cNvPr id="69773" name="Line 1165"/>
              <p:cNvSpPr>
                <a:spLocks noChangeShapeType="1"/>
              </p:cNvSpPr>
              <p:nvPr/>
            </p:nvSpPr>
            <p:spPr bwMode="auto">
              <a:xfrm flipV="1">
                <a:off x="1248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74" name="Line 1166"/>
              <p:cNvSpPr>
                <a:spLocks noChangeShapeType="1"/>
              </p:cNvSpPr>
              <p:nvPr/>
            </p:nvSpPr>
            <p:spPr bwMode="auto">
              <a:xfrm flipV="1">
                <a:off x="1440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75" name="Line 1167"/>
              <p:cNvSpPr>
                <a:spLocks noChangeShapeType="1"/>
              </p:cNvSpPr>
              <p:nvPr/>
            </p:nvSpPr>
            <p:spPr bwMode="auto">
              <a:xfrm>
                <a:off x="1248" y="3504"/>
                <a:ext cx="192" cy="0"/>
              </a:xfrm>
              <a:prstGeom prst="line">
                <a:avLst/>
              </a:prstGeom>
              <a:noFill/>
              <a:ln w="190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grpSp>
          <p:nvGrpSpPr>
            <p:cNvPr id="69776" name="Group 1168"/>
            <p:cNvGrpSpPr>
              <a:grpSpLocks/>
            </p:cNvGrpSpPr>
            <p:nvPr/>
          </p:nvGrpSpPr>
          <p:grpSpPr bwMode="auto">
            <a:xfrm>
              <a:off x="1483" y="2976"/>
              <a:ext cx="1392" cy="144"/>
              <a:chOff x="1248" y="3504"/>
              <a:chExt cx="192" cy="144"/>
            </a:xfrm>
          </p:grpSpPr>
          <p:sp>
            <p:nvSpPr>
              <p:cNvPr id="69777" name="Line 1169"/>
              <p:cNvSpPr>
                <a:spLocks noChangeShapeType="1"/>
              </p:cNvSpPr>
              <p:nvPr/>
            </p:nvSpPr>
            <p:spPr bwMode="auto">
              <a:xfrm flipV="1">
                <a:off x="1248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78" name="Line 1170"/>
              <p:cNvSpPr>
                <a:spLocks noChangeShapeType="1"/>
              </p:cNvSpPr>
              <p:nvPr/>
            </p:nvSpPr>
            <p:spPr bwMode="auto">
              <a:xfrm flipV="1">
                <a:off x="1440" y="3504"/>
                <a:ext cx="0" cy="14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779" name="Line 1171"/>
              <p:cNvSpPr>
                <a:spLocks noChangeShapeType="1"/>
              </p:cNvSpPr>
              <p:nvPr/>
            </p:nvSpPr>
            <p:spPr bwMode="auto">
              <a:xfrm>
                <a:off x="1248" y="3504"/>
                <a:ext cx="192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sp>
          <p:nvSpPr>
            <p:cNvPr id="69780" name="Line 1172"/>
            <p:cNvSpPr>
              <a:spLocks noChangeShapeType="1"/>
            </p:cNvSpPr>
            <p:nvPr/>
          </p:nvSpPr>
          <p:spPr bwMode="auto">
            <a:xfrm flipV="1">
              <a:off x="1483" y="3120"/>
              <a:ext cx="0" cy="1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9781" name="Line 1173"/>
            <p:cNvSpPr>
              <a:spLocks noChangeShapeType="1"/>
            </p:cNvSpPr>
            <p:nvPr/>
          </p:nvSpPr>
          <p:spPr bwMode="auto">
            <a:xfrm flipV="1">
              <a:off x="2251" y="2976"/>
              <a:ext cx="0" cy="1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69782" name="Line 1174"/>
            <p:cNvSpPr>
              <a:spLocks noChangeShapeType="1"/>
            </p:cNvSpPr>
            <p:nvPr/>
          </p:nvSpPr>
          <p:spPr bwMode="auto">
            <a:xfrm flipV="1">
              <a:off x="2875" y="3120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69710" name="Oval 1102"/>
          <p:cNvSpPr>
            <a:spLocks noChangeArrowheads="1"/>
          </p:cNvSpPr>
          <p:nvPr/>
        </p:nvSpPr>
        <p:spPr bwMode="auto">
          <a:xfrm rot="388781">
            <a:off x="3124200" y="4746625"/>
            <a:ext cx="617538" cy="990600"/>
          </a:xfrm>
          <a:prstGeom prst="ellips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785" name="Oval 1177"/>
          <p:cNvSpPr>
            <a:spLocks noChangeArrowheads="1"/>
          </p:cNvSpPr>
          <p:nvPr/>
        </p:nvSpPr>
        <p:spPr bwMode="auto">
          <a:xfrm rot="4385978">
            <a:off x="3492500" y="4492625"/>
            <a:ext cx="609600" cy="914400"/>
          </a:xfrm>
          <a:prstGeom prst="ellips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grpSp>
        <p:nvGrpSpPr>
          <p:cNvPr id="69789" name="Group 1181"/>
          <p:cNvGrpSpPr>
            <a:grpSpLocks/>
          </p:cNvGrpSpPr>
          <p:nvPr/>
        </p:nvGrpSpPr>
        <p:grpSpPr bwMode="auto">
          <a:xfrm>
            <a:off x="3200400" y="4725989"/>
            <a:ext cx="979488" cy="979487"/>
            <a:chOff x="3600" y="2977"/>
            <a:chExt cx="617" cy="617"/>
          </a:xfrm>
        </p:grpSpPr>
        <p:sp>
          <p:nvSpPr>
            <p:cNvPr id="69786" name="Oval 1178"/>
            <p:cNvSpPr>
              <a:spLocks noChangeArrowheads="1"/>
            </p:cNvSpPr>
            <p:nvPr/>
          </p:nvSpPr>
          <p:spPr bwMode="auto">
            <a:xfrm rot="388781">
              <a:off x="3600" y="3020"/>
              <a:ext cx="288" cy="5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folHlink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9787" name="Oval 1179"/>
            <p:cNvSpPr>
              <a:spLocks noChangeArrowheads="1"/>
            </p:cNvSpPr>
            <p:nvPr/>
          </p:nvSpPr>
          <p:spPr bwMode="auto">
            <a:xfrm rot="4385978">
              <a:off x="3761" y="2857"/>
              <a:ext cx="336" cy="5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folHlink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69709" name="Oval 1101"/>
          <p:cNvSpPr>
            <a:spLocks noChangeArrowheads="1"/>
          </p:cNvSpPr>
          <p:nvPr/>
        </p:nvSpPr>
        <p:spPr bwMode="auto">
          <a:xfrm rot="579270">
            <a:off x="3808413" y="5110163"/>
            <a:ext cx="1206500" cy="639762"/>
          </a:xfrm>
          <a:prstGeom prst="ellipse">
            <a:avLst/>
          </a:prstGeom>
          <a:noFill/>
          <a:ln w="19050">
            <a:solidFill>
              <a:schemeClr val="hlink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704" name="Oval 1096"/>
          <p:cNvSpPr>
            <a:spLocks noChangeArrowheads="1"/>
          </p:cNvSpPr>
          <p:nvPr/>
        </p:nvSpPr>
        <p:spPr bwMode="auto">
          <a:xfrm>
            <a:off x="3810000" y="5213350"/>
            <a:ext cx="376238" cy="381000"/>
          </a:xfrm>
          <a:prstGeom prst="ellipse">
            <a:avLst/>
          </a:prstGeom>
          <a:noFill/>
          <a:ln w="19050" cap="rnd">
            <a:solidFill>
              <a:schemeClr val="folHlink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705" name="Oval 1097"/>
          <p:cNvSpPr>
            <a:spLocks noChangeArrowheads="1"/>
          </p:cNvSpPr>
          <p:nvPr/>
        </p:nvSpPr>
        <p:spPr bwMode="auto">
          <a:xfrm>
            <a:off x="4343400" y="5137150"/>
            <a:ext cx="685800" cy="685800"/>
          </a:xfrm>
          <a:prstGeom prst="ellipse">
            <a:avLst/>
          </a:prstGeom>
          <a:noFill/>
          <a:ln w="19050" cap="rnd">
            <a:solidFill>
              <a:schemeClr val="folHlink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706" name="Oval 1098"/>
          <p:cNvSpPr>
            <a:spLocks noChangeArrowheads="1"/>
          </p:cNvSpPr>
          <p:nvPr/>
        </p:nvSpPr>
        <p:spPr bwMode="auto">
          <a:xfrm rot="-1777104">
            <a:off x="3281364" y="5078413"/>
            <a:ext cx="376237" cy="609600"/>
          </a:xfrm>
          <a:prstGeom prst="ellipse">
            <a:avLst/>
          </a:prstGeom>
          <a:noFill/>
          <a:ln w="19050" cap="rnd">
            <a:solidFill>
              <a:schemeClr val="folHlink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707" name="Oval 1099"/>
          <p:cNvSpPr>
            <a:spLocks noChangeArrowheads="1"/>
          </p:cNvSpPr>
          <p:nvPr/>
        </p:nvSpPr>
        <p:spPr bwMode="auto">
          <a:xfrm rot="-730494">
            <a:off x="3581400" y="5715000"/>
            <a:ext cx="685800" cy="304800"/>
          </a:xfrm>
          <a:prstGeom prst="ellipse">
            <a:avLst/>
          </a:prstGeom>
          <a:noFill/>
          <a:ln w="19050" cap="rnd">
            <a:solidFill>
              <a:schemeClr val="folHlink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708" name="Oval 1100"/>
          <p:cNvSpPr>
            <a:spLocks noChangeArrowheads="1"/>
          </p:cNvSpPr>
          <p:nvPr/>
        </p:nvSpPr>
        <p:spPr bwMode="auto">
          <a:xfrm rot="718861">
            <a:off x="3263900" y="4754563"/>
            <a:ext cx="457200" cy="990600"/>
          </a:xfrm>
          <a:prstGeom prst="ellipse">
            <a:avLst/>
          </a:prstGeom>
          <a:noFill/>
          <a:ln w="19050">
            <a:solidFill>
              <a:schemeClr val="hlink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grpSp>
        <p:nvGrpSpPr>
          <p:cNvPr id="69682" name="Group 1074"/>
          <p:cNvGrpSpPr>
            <a:grpSpLocks/>
          </p:cNvGrpSpPr>
          <p:nvPr/>
        </p:nvGrpSpPr>
        <p:grpSpPr bwMode="auto">
          <a:xfrm>
            <a:off x="3263900" y="4652963"/>
            <a:ext cx="1828800" cy="1403350"/>
            <a:chOff x="1104" y="1635"/>
            <a:chExt cx="1152" cy="884"/>
          </a:xfrm>
        </p:grpSpPr>
        <p:sp>
          <p:nvSpPr>
            <p:cNvPr id="69683" name="Text Box 1075"/>
            <p:cNvSpPr txBox="1">
              <a:spLocks noChangeArrowheads="1"/>
            </p:cNvSpPr>
            <p:nvPr/>
          </p:nvSpPr>
          <p:spPr bwMode="auto">
            <a:xfrm>
              <a:off x="1200" y="2095"/>
              <a:ext cx="180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k</a:t>
              </a:r>
            </a:p>
          </p:txBody>
        </p:sp>
        <p:sp>
          <p:nvSpPr>
            <p:cNvPr id="69684" name="Text Box 1076"/>
            <p:cNvSpPr txBox="1">
              <a:spLocks noChangeArrowheads="1"/>
            </p:cNvSpPr>
            <p:nvPr/>
          </p:nvSpPr>
          <p:spPr bwMode="auto">
            <a:xfrm>
              <a:off x="1432" y="1923"/>
              <a:ext cx="144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j</a:t>
              </a:r>
            </a:p>
          </p:txBody>
        </p:sp>
        <p:sp>
          <p:nvSpPr>
            <p:cNvPr id="69685" name="Text Box 1077"/>
            <p:cNvSpPr txBox="1">
              <a:spLocks noChangeArrowheads="1"/>
            </p:cNvSpPr>
            <p:nvPr/>
          </p:nvSpPr>
          <p:spPr bwMode="auto">
            <a:xfrm>
              <a:off x="1584" y="2259"/>
              <a:ext cx="144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i</a:t>
              </a:r>
            </a:p>
          </p:txBody>
        </p:sp>
        <p:sp>
          <p:nvSpPr>
            <p:cNvPr id="69686" name="Text Box 1078"/>
            <p:cNvSpPr txBox="1">
              <a:spLocks noChangeArrowheads="1"/>
            </p:cNvSpPr>
            <p:nvPr/>
          </p:nvSpPr>
          <p:spPr bwMode="auto">
            <a:xfrm>
              <a:off x="1541" y="2019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h</a:t>
              </a:r>
            </a:p>
          </p:txBody>
        </p:sp>
        <p:sp>
          <p:nvSpPr>
            <p:cNvPr id="69687" name="Text Box 1079"/>
            <p:cNvSpPr txBox="1">
              <a:spLocks noChangeArrowheads="1"/>
            </p:cNvSpPr>
            <p:nvPr/>
          </p:nvSpPr>
          <p:spPr bwMode="auto">
            <a:xfrm>
              <a:off x="1296" y="2307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g</a:t>
              </a:r>
            </a:p>
          </p:txBody>
        </p:sp>
        <p:sp>
          <p:nvSpPr>
            <p:cNvPr id="69688" name="Text Box 1080"/>
            <p:cNvSpPr txBox="1">
              <a:spLocks noChangeArrowheads="1"/>
            </p:cNvSpPr>
            <p:nvPr/>
          </p:nvSpPr>
          <p:spPr bwMode="auto">
            <a:xfrm>
              <a:off x="1776" y="2143"/>
              <a:ext cx="152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f</a:t>
              </a:r>
            </a:p>
          </p:txBody>
        </p:sp>
        <p:sp>
          <p:nvSpPr>
            <p:cNvPr id="69689" name="Text Box 1081"/>
            <p:cNvSpPr txBox="1">
              <a:spLocks noChangeArrowheads="1"/>
            </p:cNvSpPr>
            <p:nvPr/>
          </p:nvSpPr>
          <p:spPr bwMode="auto">
            <a:xfrm>
              <a:off x="1593" y="1683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e</a:t>
              </a:r>
            </a:p>
          </p:txBody>
        </p:sp>
        <p:sp>
          <p:nvSpPr>
            <p:cNvPr id="69690" name="Text Box 1082"/>
            <p:cNvSpPr txBox="1">
              <a:spLocks noChangeArrowheads="1"/>
            </p:cNvSpPr>
            <p:nvPr/>
          </p:nvSpPr>
          <p:spPr bwMode="auto">
            <a:xfrm>
              <a:off x="1200" y="1635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d</a:t>
              </a:r>
            </a:p>
          </p:txBody>
        </p:sp>
        <p:sp>
          <p:nvSpPr>
            <p:cNvPr id="69691" name="Text Box 1083"/>
            <p:cNvSpPr txBox="1">
              <a:spLocks noChangeArrowheads="1"/>
            </p:cNvSpPr>
            <p:nvPr/>
          </p:nvSpPr>
          <p:spPr bwMode="auto">
            <a:xfrm>
              <a:off x="1841" y="1855"/>
              <a:ext cx="180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c</a:t>
              </a:r>
            </a:p>
          </p:txBody>
        </p:sp>
        <p:sp>
          <p:nvSpPr>
            <p:cNvPr id="69692" name="Text Box 1084"/>
            <p:cNvSpPr txBox="1">
              <a:spLocks noChangeArrowheads="1"/>
            </p:cNvSpPr>
            <p:nvPr/>
          </p:nvSpPr>
          <p:spPr bwMode="auto">
            <a:xfrm>
              <a:off x="2069" y="2095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69693" name="Text Box 1085"/>
            <p:cNvSpPr txBox="1">
              <a:spLocks noChangeArrowheads="1"/>
            </p:cNvSpPr>
            <p:nvPr/>
          </p:nvSpPr>
          <p:spPr bwMode="auto">
            <a:xfrm>
              <a:off x="1104" y="1855"/>
              <a:ext cx="18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GB" altLang="en-US" sz="1600">
                  <a:latin typeface="Arial" panose="020B0604020202020204" pitchFamily="34" charset="0"/>
                </a:rPr>
                <a:t>a</a:t>
              </a:r>
            </a:p>
          </p:txBody>
        </p:sp>
      </p:grpSp>
      <p:sp>
        <p:nvSpPr>
          <p:cNvPr id="69791" name="Oval 1183"/>
          <p:cNvSpPr>
            <a:spLocks noChangeArrowheads="1"/>
          </p:cNvSpPr>
          <p:nvPr/>
        </p:nvSpPr>
        <p:spPr bwMode="auto">
          <a:xfrm>
            <a:off x="4038600" y="4800600"/>
            <a:ext cx="228600" cy="228600"/>
          </a:xfrm>
          <a:prstGeom prst="ellipse">
            <a:avLst/>
          </a:prstGeom>
          <a:noFill/>
          <a:ln w="19050" cap="rnd">
            <a:solidFill>
              <a:schemeClr val="folHlink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792" name="Oval 1184"/>
          <p:cNvSpPr>
            <a:spLocks noChangeArrowheads="1"/>
          </p:cNvSpPr>
          <p:nvPr/>
        </p:nvSpPr>
        <p:spPr bwMode="auto">
          <a:xfrm>
            <a:off x="3429000" y="4724400"/>
            <a:ext cx="228600" cy="228600"/>
          </a:xfrm>
          <a:prstGeom prst="ellipse">
            <a:avLst/>
          </a:prstGeom>
          <a:noFill/>
          <a:ln w="19050" cap="rnd">
            <a:solidFill>
              <a:schemeClr val="folHlink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69796" name="AutoShape 1188"/>
          <p:cNvSpPr>
            <a:spLocks noChangeArrowheads="1"/>
          </p:cNvSpPr>
          <p:nvPr/>
        </p:nvSpPr>
        <p:spPr bwMode="auto">
          <a:xfrm>
            <a:off x="5303839" y="5229226"/>
            <a:ext cx="936625" cy="792163"/>
          </a:xfrm>
          <a:prstGeom prst="rightArrow">
            <a:avLst>
              <a:gd name="adj1" fmla="val 50000"/>
              <a:gd name="adj2" fmla="val 29559"/>
            </a:avLst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27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Text Box 2"/>
          <p:cNvSpPr txBox="1">
            <a:spLocks noChangeArrowheads="1"/>
          </p:cNvSpPr>
          <p:nvPr/>
        </p:nvSpPr>
        <p:spPr bwMode="auto">
          <a:xfrm>
            <a:off x="7535864" y="4506913"/>
            <a:ext cx="3132137" cy="2017712"/>
          </a:xfrm>
          <a:prstGeom prst="rect">
            <a:avLst/>
          </a:prstGeom>
          <a:solidFill>
            <a:srgbClr val="FF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altLang="en-US"/>
              <a:t>Denodorgram</a:t>
            </a:r>
          </a:p>
          <a:p>
            <a:pPr>
              <a:spcBef>
                <a:spcPct val="50000"/>
              </a:spcBef>
            </a:pPr>
            <a:endParaRPr lang="en-GB" altLang="en-US"/>
          </a:p>
          <a:p>
            <a:pPr>
              <a:spcBef>
                <a:spcPct val="50000"/>
              </a:spcBef>
            </a:pPr>
            <a:endParaRPr lang="en-GB" altLang="en-US"/>
          </a:p>
          <a:p>
            <a:pPr>
              <a:spcBef>
                <a:spcPct val="50000"/>
              </a:spcBef>
            </a:pPr>
            <a:endParaRPr lang="en-GB" altLang="en-US"/>
          </a:p>
          <a:p>
            <a:pPr>
              <a:spcBef>
                <a:spcPct val="50000"/>
              </a:spcBef>
            </a:pPr>
            <a:endParaRPr lang="en-GB" altLang="en-US"/>
          </a:p>
        </p:txBody>
      </p:sp>
      <p:sp>
        <p:nvSpPr>
          <p:cNvPr id="17408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Agglomerative Clustering</a:t>
            </a:r>
          </a:p>
        </p:txBody>
      </p:sp>
      <p:sp>
        <p:nvSpPr>
          <p:cNvPr id="17408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355850" y="1628776"/>
            <a:ext cx="7772400" cy="4752975"/>
          </a:xfrm>
        </p:spPr>
        <p:txBody>
          <a:bodyPr/>
          <a:lstStyle/>
          <a:p>
            <a:r>
              <a:rPr lang="en-GB" altLang="en-US" dirty="0"/>
              <a:t>Bottom up</a:t>
            </a:r>
          </a:p>
          <a:p>
            <a:pPr lvl="1"/>
            <a:r>
              <a:rPr lang="en-US" altLang="en-US" dirty="0"/>
              <a:t>Define a </a:t>
            </a:r>
            <a:r>
              <a:rPr lang="en-US" altLang="en-US" dirty="0">
                <a:solidFill>
                  <a:schemeClr val="accent5">
                    <a:lumMod val="75000"/>
                  </a:schemeClr>
                </a:solidFill>
              </a:rPr>
              <a:t>similarity metric</a:t>
            </a:r>
            <a:r>
              <a:rPr lang="en-US" altLang="en-US" dirty="0">
                <a:solidFill>
                  <a:schemeClr val="accent2"/>
                </a:solidFill>
              </a:rPr>
              <a:t> </a:t>
            </a:r>
            <a:r>
              <a:rPr lang="en-US" altLang="en-US" dirty="0"/>
              <a:t>that captures cluster closeness</a:t>
            </a:r>
            <a:endParaRPr lang="en-US" altLang="en-US" sz="2000" dirty="0"/>
          </a:p>
          <a:p>
            <a:pPr lvl="1"/>
            <a:r>
              <a:rPr lang="en-GB" altLang="en-US" dirty="0"/>
              <a:t>Start with single-instance (singleton) clusters </a:t>
            </a:r>
          </a:p>
          <a:p>
            <a:pPr lvl="1"/>
            <a:r>
              <a:rPr lang="en-GB" altLang="en-US" dirty="0"/>
              <a:t>At each step </a:t>
            </a:r>
            <a:r>
              <a:rPr lang="en-GB" altLang="en-US" dirty="0">
                <a:solidFill>
                  <a:schemeClr val="accent5">
                    <a:lumMod val="75000"/>
                  </a:schemeClr>
                </a:solidFill>
              </a:rPr>
              <a:t>FUSE</a:t>
            </a:r>
            <a:r>
              <a:rPr lang="en-GB" altLang="en-US" dirty="0"/>
              <a:t> the two closest clusters </a:t>
            </a:r>
          </a:p>
          <a:p>
            <a:pPr lvl="1"/>
            <a:r>
              <a:rPr lang="en-GB" altLang="en-US" dirty="0"/>
              <a:t>Design decision: </a:t>
            </a:r>
          </a:p>
          <a:p>
            <a:pPr lvl="2"/>
            <a:r>
              <a:rPr lang="en-GB" altLang="en-US" dirty="0"/>
              <a:t>What is cluster closeness? </a:t>
            </a:r>
          </a:p>
          <a:p>
            <a:pPr lvl="3"/>
            <a:r>
              <a:rPr lang="en-GB" altLang="en-US" dirty="0"/>
              <a:t>two closest instances in clusters </a:t>
            </a:r>
          </a:p>
          <a:p>
            <a:pPr lvl="3"/>
            <a:r>
              <a:rPr lang="en-GB" altLang="en-US" dirty="0"/>
              <a:t>two furthest instances in clusters</a:t>
            </a:r>
          </a:p>
          <a:p>
            <a:pPr lvl="3"/>
            <a:r>
              <a:rPr lang="en-GB" altLang="en-US" dirty="0"/>
              <a:t>distance between means</a:t>
            </a:r>
          </a:p>
          <a:p>
            <a:pPr lvl="1"/>
            <a:r>
              <a:rPr lang="en-GB" altLang="en-US" dirty="0"/>
              <a:t>Design decision: </a:t>
            </a:r>
          </a:p>
          <a:p>
            <a:pPr lvl="2"/>
            <a:r>
              <a:rPr lang="en-GB" altLang="en-US" dirty="0"/>
              <a:t>When to stop fusing clusters?</a:t>
            </a:r>
          </a:p>
        </p:txBody>
      </p:sp>
      <p:sp>
        <p:nvSpPr>
          <p:cNvPr id="174085" name="Text Box 5"/>
          <p:cNvSpPr txBox="1">
            <a:spLocks noChangeArrowheads="1"/>
          </p:cNvSpPr>
          <p:nvPr/>
        </p:nvSpPr>
        <p:spPr bwMode="auto">
          <a:xfrm>
            <a:off x="10229850" y="5808663"/>
            <a:ext cx="2857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k</a:t>
            </a:r>
          </a:p>
        </p:txBody>
      </p:sp>
      <p:sp>
        <p:nvSpPr>
          <p:cNvPr id="174086" name="Text Box 6"/>
          <p:cNvSpPr txBox="1">
            <a:spLocks noChangeArrowheads="1"/>
          </p:cNvSpPr>
          <p:nvPr/>
        </p:nvSpPr>
        <p:spPr bwMode="auto">
          <a:xfrm>
            <a:off x="8550275" y="5808663"/>
            <a:ext cx="2286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j</a:t>
            </a:r>
          </a:p>
        </p:txBody>
      </p:sp>
      <p:sp>
        <p:nvSpPr>
          <p:cNvPr id="174087" name="Text Box 7"/>
          <p:cNvSpPr txBox="1">
            <a:spLocks noChangeArrowheads="1"/>
          </p:cNvSpPr>
          <p:nvPr/>
        </p:nvSpPr>
        <p:spPr bwMode="auto">
          <a:xfrm>
            <a:off x="8247063" y="5808663"/>
            <a:ext cx="2968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h</a:t>
            </a:r>
          </a:p>
        </p:txBody>
      </p:sp>
      <p:sp>
        <p:nvSpPr>
          <p:cNvPr id="174088" name="Text Box 8"/>
          <p:cNvSpPr txBox="1">
            <a:spLocks noChangeArrowheads="1"/>
          </p:cNvSpPr>
          <p:nvPr/>
        </p:nvSpPr>
        <p:spPr bwMode="auto">
          <a:xfrm>
            <a:off x="9332913" y="5808663"/>
            <a:ext cx="2968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e</a:t>
            </a:r>
          </a:p>
        </p:txBody>
      </p:sp>
      <p:sp>
        <p:nvSpPr>
          <p:cNvPr id="174089" name="Text Box 9"/>
          <p:cNvSpPr txBox="1">
            <a:spLocks noChangeArrowheads="1"/>
          </p:cNvSpPr>
          <p:nvPr/>
        </p:nvSpPr>
        <p:spPr bwMode="auto">
          <a:xfrm>
            <a:off x="9629776" y="5808663"/>
            <a:ext cx="2968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d</a:t>
            </a:r>
          </a:p>
        </p:txBody>
      </p:sp>
      <p:sp>
        <p:nvSpPr>
          <p:cNvPr id="174090" name="Text Box 10"/>
          <p:cNvSpPr txBox="1">
            <a:spLocks noChangeArrowheads="1"/>
          </p:cNvSpPr>
          <p:nvPr/>
        </p:nvSpPr>
        <p:spPr bwMode="auto">
          <a:xfrm>
            <a:off x="9077325" y="5808663"/>
            <a:ext cx="2413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f</a:t>
            </a:r>
          </a:p>
        </p:txBody>
      </p:sp>
      <p:sp>
        <p:nvSpPr>
          <p:cNvPr id="174091" name="Text Box 11"/>
          <p:cNvSpPr txBox="1">
            <a:spLocks noChangeArrowheads="1"/>
          </p:cNvSpPr>
          <p:nvPr/>
        </p:nvSpPr>
        <p:spPr bwMode="auto">
          <a:xfrm>
            <a:off x="8797926" y="5808663"/>
            <a:ext cx="2968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b</a:t>
            </a:r>
          </a:p>
        </p:txBody>
      </p:sp>
      <p:sp>
        <p:nvSpPr>
          <p:cNvPr id="174092" name="Text Box 12"/>
          <p:cNvSpPr txBox="1">
            <a:spLocks noChangeArrowheads="1"/>
          </p:cNvSpPr>
          <p:nvPr/>
        </p:nvSpPr>
        <p:spPr bwMode="auto">
          <a:xfrm>
            <a:off x="9932988" y="5808663"/>
            <a:ext cx="2968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GB" altLang="en-US" sz="1600"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174093" name="Line 13"/>
          <p:cNvSpPr>
            <a:spLocks noChangeShapeType="1"/>
          </p:cNvSpPr>
          <p:nvPr/>
        </p:nvSpPr>
        <p:spPr bwMode="auto">
          <a:xfrm flipV="1">
            <a:off x="9499600" y="5438775"/>
            <a:ext cx="0" cy="4572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74094" name="Line 14"/>
          <p:cNvSpPr>
            <a:spLocks noChangeShapeType="1"/>
          </p:cNvSpPr>
          <p:nvPr/>
        </p:nvSpPr>
        <p:spPr bwMode="auto">
          <a:xfrm flipV="1">
            <a:off x="9804400" y="5667375"/>
            <a:ext cx="0" cy="228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grpSp>
        <p:nvGrpSpPr>
          <p:cNvPr id="174095" name="Group 15"/>
          <p:cNvGrpSpPr>
            <a:grpSpLocks/>
          </p:cNvGrpSpPr>
          <p:nvPr/>
        </p:nvGrpSpPr>
        <p:grpSpPr bwMode="auto">
          <a:xfrm>
            <a:off x="8412163" y="5667375"/>
            <a:ext cx="304800" cy="228600"/>
            <a:chOff x="1248" y="3504"/>
            <a:chExt cx="192" cy="144"/>
          </a:xfrm>
        </p:grpSpPr>
        <p:sp>
          <p:nvSpPr>
            <p:cNvPr id="174096" name="Line 16"/>
            <p:cNvSpPr>
              <a:spLocks noChangeShapeType="1"/>
            </p:cNvSpPr>
            <p:nvPr/>
          </p:nvSpPr>
          <p:spPr bwMode="auto">
            <a:xfrm flipV="1">
              <a:off x="1248" y="3504"/>
              <a:ext cx="0" cy="144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097" name="Line 17"/>
            <p:cNvSpPr>
              <a:spLocks noChangeShapeType="1"/>
            </p:cNvSpPr>
            <p:nvPr/>
          </p:nvSpPr>
          <p:spPr bwMode="auto">
            <a:xfrm flipV="1">
              <a:off x="1440" y="3504"/>
              <a:ext cx="0" cy="144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098" name="Line 18"/>
            <p:cNvSpPr>
              <a:spLocks noChangeShapeType="1"/>
            </p:cNvSpPr>
            <p:nvPr/>
          </p:nvSpPr>
          <p:spPr bwMode="auto">
            <a:xfrm>
              <a:off x="1248" y="3504"/>
              <a:ext cx="192" cy="0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74099" name="Group 19"/>
          <p:cNvGrpSpPr>
            <a:grpSpLocks/>
          </p:cNvGrpSpPr>
          <p:nvPr/>
        </p:nvGrpSpPr>
        <p:grpSpPr bwMode="auto">
          <a:xfrm>
            <a:off x="10109200" y="5667375"/>
            <a:ext cx="304800" cy="228600"/>
            <a:chOff x="1248" y="3504"/>
            <a:chExt cx="192" cy="144"/>
          </a:xfrm>
        </p:grpSpPr>
        <p:sp>
          <p:nvSpPr>
            <p:cNvPr id="174100" name="Line 20"/>
            <p:cNvSpPr>
              <a:spLocks noChangeShapeType="1"/>
            </p:cNvSpPr>
            <p:nvPr/>
          </p:nvSpPr>
          <p:spPr bwMode="auto">
            <a:xfrm flipV="1">
              <a:off x="1248" y="3504"/>
              <a:ext cx="0" cy="144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01" name="Line 21"/>
            <p:cNvSpPr>
              <a:spLocks noChangeShapeType="1"/>
            </p:cNvSpPr>
            <p:nvPr/>
          </p:nvSpPr>
          <p:spPr bwMode="auto">
            <a:xfrm flipV="1">
              <a:off x="1440" y="3504"/>
              <a:ext cx="0" cy="144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02" name="Line 22"/>
            <p:cNvSpPr>
              <a:spLocks noChangeShapeType="1"/>
            </p:cNvSpPr>
            <p:nvPr/>
          </p:nvSpPr>
          <p:spPr bwMode="auto">
            <a:xfrm>
              <a:off x="1248" y="3504"/>
              <a:ext cx="192" cy="0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74103" name="Group 23"/>
          <p:cNvGrpSpPr>
            <a:grpSpLocks/>
          </p:cNvGrpSpPr>
          <p:nvPr/>
        </p:nvGrpSpPr>
        <p:grpSpPr bwMode="auto">
          <a:xfrm>
            <a:off x="8942388" y="5667375"/>
            <a:ext cx="277812" cy="228600"/>
            <a:chOff x="1600" y="3504"/>
            <a:chExt cx="336" cy="144"/>
          </a:xfrm>
        </p:grpSpPr>
        <p:sp>
          <p:nvSpPr>
            <p:cNvPr id="174104" name="Line 24"/>
            <p:cNvSpPr>
              <a:spLocks noChangeShapeType="1"/>
            </p:cNvSpPr>
            <p:nvPr/>
          </p:nvSpPr>
          <p:spPr bwMode="auto">
            <a:xfrm flipV="1">
              <a:off x="1600" y="3504"/>
              <a:ext cx="0" cy="144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05" name="Line 25"/>
            <p:cNvSpPr>
              <a:spLocks noChangeShapeType="1"/>
            </p:cNvSpPr>
            <p:nvPr/>
          </p:nvSpPr>
          <p:spPr bwMode="auto">
            <a:xfrm flipV="1">
              <a:off x="1936" y="3504"/>
              <a:ext cx="0" cy="144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06" name="Line 26"/>
            <p:cNvSpPr>
              <a:spLocks noChangeShapeType="1"/>
            </p:cNvSpPr>
            <p:nvPr/>
          </p:nvSpPr>
          <p:spPr bwMode="auto">
            <a:xfrm>
              <a:off x="1600" y="3504"/>
              <a:ext cx="336" cy="0"/>
            </a:xfrm>
            <a:prstGeom prst="line">
              <a:avLst/>
            </a:prstGeom>
            <a:noFill/>
            <a:ln w="1905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74107" name="Group 27"/>
          <p:cNvGrpSpPr>
            <a:grpSpLocks/>
          </p:cNvGrpSpPr>
          <p:nvPr/>
        </p:nvGrpSpPr>
        <p:grpSpPr bwMode="auto">
          <a:xfrm>
            <a:off x="8561388" y="5438775"/>
            <a:ext cx="533400" cy="228600"/>
            <a:chOff x="1248" y="3504"/>
            <a:chExt cx="192" cy="144"/>
          </a:xfrm>
        </p:grpSpPr>
        <p:sp>
          <p:nvSpPr>
            <p:cNvPr id="174108" name="Line 28"/>
            <p:cNvSpPr>
              <a:spLocks noChangeShapeType="1"/>
            </p:cNvSpPr>
            <p:nvPr/>
          </p:nvSpPr>
          <p:spPr bwMode="auto">
            <a:xfrm flipV="1">
              <a:off x="1248" y="3504"/>
              <a:ext cx="0" cy="1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09" name="Line 29"/>
            <p:cNvSpPr>
              <a:spLocks noChangeShapeType="1"/>
            </p:cNvSpPr>
            <p:nvPr/>
          </p:nvSpPr>
          <p:spPr bwMode="auto">
            <a:xfrm flipV="1">
              <a:off x="1440" y="3504"/>
              <a:ext cx="0" cy="1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10" name="Line 30"/>
            <p:cNvSpPr>
              <a:spLocks noChangeShapeType="1"/>
            </p:cNvSpPr>
            <p:nvPr/>
          </p:nvSpPr>
          <p:spPr bwMode="auto">
            <a:xfrm>
              <a:off x="1248" y="3504"/>
              <a:ext cx="19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74111" name="Group 31"/>
          <p:cNvGrpSpPr>
            <a:grpSpLocks/>
          </p:cNvGrpSpPr>
          <p:nvPr/>
        </p:nvGrpSpPr>
        <p:grpSpPr bwMode="auto">
          <a:xfrm>
            <a:off x="9804400" y="5438775"/>
            <a:ext cx="457200" cy="228600"/>
            <a:chOff x="1248" y="3504"/>
            <a:chExt cx="192" cy="144"/>
          </a:xfrm>
        </p:grpSpPr>
        <p:sp>
          <p:nvSpPr>
            <p:cNvPr id="174112" name="Line 32"/>
            <p:cNvSpPr>
              <a:spLocks noChangeShapeType="1"/>
            </p:cNvSpPr>
            <p:nvPr/>
          </p:nvSpPr>
          <p:spPr bwMode="auto">
            <a:xfrm flipV="1">
              <a:off x="1248" y="3504"/>
              <a:ext cx="0" cy="1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13" name="Line 33"/>
            <p:cNvSpPr>
              <a:spLocks noChangeShapeType="1"/>
            </p:cNvSpPr>
            <p:nvPr/>
          </p:nvSpPr>
          <p:spPr bwMode="auto">
            <a:xfrm flipV="1">
              <a:off x="1440" y="3504"/>
              <a:ext cx="0" cy="1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14" name="Line 34"/>
            <p:cNvSpPr>
              <a:spLocks noChangeShapeType="1"/>
            </p:cNvSpPr>
            <p:nvPr/>
          </p:nvSpPr>
          <p:spPr bwMode="auto">
            <a:xfrm>
              <a:off x="1248" y="3504"/>
              <a:ext cx="19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74115" name="Group 35"/>
          <p:cNvGrpSpPr>
            <a:grpSpLocks/>
          </p:cNvGrpSpPr>
          <p:nvPr/>
        </p:nvGrpSpPr>
        <p:grpSpPr bwMode="auto">
          <a:xfrm>
            <a:off x="9499600" y="5210175"/>
            <a:ext cx="533400" cy="228600"/>
            <a:chOff x="1248" y="3504"/>
            <a:chExt cx="192" cy="144"/>
          </a:xfrm>
        </p:grpSpPr>
        <p:sp>
          <p:nvSpPr>
            <p:cNvPr id="174116" name="Line 36"/>
            <p:cNvSpPr>
              <a:spLocks noChangeShapeType="1"/>
            </p:cNvSpPr>
            <p:nvPr/>
          </p:nvSpPr>
          <p:spPr bwMode="auto">
            <a:xfrm flipV="1">
              <a:off x="1248" y="3504"/>
              <a:ext cx="0" cy="144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17" name="Line 37"/>
            <p:cNvSpPr>
              <a:spLocks noChangeShapeType="1"/>
            </p:cNvSpPr>
            <p:nvPr/>
          </p:nvSpPr>
          <p:spPr bwMode="auto">
            <a:xfrm flipV="1">
              <a:off x="1440" y="3504"/>
              <a:ext cx="0" cy="144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18" name="Line 38"/>
            <p:cNvSpPr>
              <a:spLocks noChangeShapeType="1"/>
            </p:cNvSpPr>
            <p:nvPr/>
          </p:nvSpPr>
          <p:spPr bwMode="auto">
            <a:xfrm>
              <a:off x="1248" y="3504"/>
              <a:ext cx="192" cy="0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74119" name="Group 39"/>
          <p:cNvGrpSpPr>
            <a:grpSpLocks/>
          </p:cNvGrpSpPr>
          <p:nvPr/>
        </p:nvGrpSpPr>
        <p:grpSpPr bwMode="auto">
          <a:xfrm>
            <a:off x="8585200" y="4981575"/>
            <a:ext cx="1195388" cy="228600"/>
            <a:chOff x="1248" y="3504"/>
            <a:chExt cx="192" cy="144"/>
          </a:xfrm>
        </p:grpSpPr>
        <p:sp>
          <p:nvSpPr>
            <p:cNvPr id="174120" name="Line 40"/>
            <p:cNvSpPr>
              <a:spLocks noChangeShapeType="1"/>
            </p:cNvSpPr>
            <p:nvPr/>
          </p:nvSpPr>
          <p:spPr bwMode="auto">
            <a:xfrm flipV="1">
              <a:off x="1248" y="3504"/>
              <a:ext cx="0" cy="144"/>
            </a:xfrm>
            <a:prstGeom prst="line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21" name="Line 41"/>
            <p:cNvSpPr>
              <a:spLocks noChangeShapeType="1"/>
            </p:cNvSpPr>
            <p:nvPr/>
          </p:nvSpPr>
          <p:spPr bwMode="auto">
            <a:xfrm flipV="1">
              <a:off x="1440" y="3504"/>
              <a:ext cx="0" cy="144"/>
            </a:xfrm>
            <a:prstGeom prst="line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4122" name="Line 42"/>
            <p:cNvSpPr>
              <a:spLocks noChangeShapeType="1"/>
            </p:cNvSpPr>
            <p:nvPr/>
          </p:nvSpPr>
          <p:spPr bwMode="auto">
            <a:xfrm>
              <a:off x="1248" y="3504"/>
              <a:ext cx="192" cy="0"/>
            </a:xfrm>
            <a:prstGeom prst="line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74123" name="Line 43"/>
          <p:cNvSpPr>
            <a:spLocks noChangeShapeType="1"/>
          </p:cNvSpPr>
          <p:nvPr/>
        </p:nvSpPr>
        <p:spPr bwMode="auto">
          <a:xfrm flipV="1">
            <a:off x="8585200" y="5210175"/>
            <a:ext cx="0" cy="228600"/>
          </a:xfrm>
          <a:prstGeom prst="line">
            <a:avLst/>
          </a:prstGeom>
          <a:noFill/>
          <a:ln w="19050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74125" name="Line 45"/>
          <p:cNvSpPr>
            <a:spLocks noChangeShapeType="1"/>
          </p:cNvSpPr>
          <p:nvPr/>
        </p:nvSpPr>
        <p:spPr bwMode="auto">
          <a:xfrm flipV="1">
            <a:off x="8153400" y="4981575"/>
            <a:ext cx="0" cy="1066800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127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Similarity Matrix</a:t>
            </a:r>
          </a:p>
        </p:txBody>
      </p:sp>
      <p:graphicFrame>
        <p:nvGraphicFramePr>
          <p:cNvPr id="184323" name="Object 3"/>
          <p:cNvGraphicFramePr>
            <a:graphicFrameLocks noChangeAspect="1"/>
          </p:cNvGraphicFramePr>
          <p:nvPr/>
        </p:nvGraphicFramePr>
        <p:xfrm>
          <a:off x="2566988" y="1700213"/>
          <a:ext cx="3517900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Document" r:id="rId4" imgW="6206440" imgH="4861199" progId="Word.Document.8">
                  <p:embed/>
                </p:oleObj>
              </mc:Choice>
              <mc:Fallback>
                <p:oleObj name="Document" r:id="rId4" imgW="6206440" imgH="486119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66988" y="1700213"/>
                        <a:ext cx="3517900" cy="274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326" name="Text Box 6"/>
          <p:cNvSpPr txBox="1">
            <a:spLocks noChangeArrowheads="1"/>
          </p:cNvSpPr>
          <p:nvPr/>
        </p:nvSpPr>
        <p:spPr bwMode="auto">
          <a:xfrm>
            <a:off x="8688388" y="1905000"/>
            <a:ext cx="1827212" cy="2109788"/>
          </a:xfrm>
          <a:prstGeom prst="rect">
            <a:avLst/>
          </a:prstGeom>
          <a:solidFill>
            <a:srgbClr val="FF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0" hangingPunct="0">
              <a:spcBef>
                <a:spcPct val="50000"/>
              </a:spcBef>
            </a:pPr>
            <a:r>
              <a:rPr lang="en-GB" altLang="en-US" sz="2400" i="1">
                <a:solidFill>
                  <a:srgbClr val="009999"/>
                </a:solidFill>
                <a:latin typeface="Arial Unicode MS" panose="020B0604020202020204" pitchFamily="34" charset="-128"/>
              </a:rPr>
              <a:t>Instance B</a:t>
            </a:r>
            <a:endParaRPr lang="en-GB" altLang="en-US" sz="2400">
              <a:solidFill>
                <a:srgbClr val="009999"/>
              </a:solidFill>
              <a:latin typeface="Arial Unicode MS" panose="020B0604020202020204" pitchFamily="34" charset="-128"/>
            </a:endParaRPr>
          </a:p>
          <a:p>
            <a:pPr algn="l" eaLnBrk="0" hangingPunct="0">
              <a:spcBef>
                <a:spcPct val="50000"/>
              </a:spcBef>
            </a:pPr>
            <a:r>
              <a:rPr lang="en-GB" altLang="en-US" sz="2400">
                <a:latin typeface="Arial Unicode MS" panose="020B0604020202020204" pitchFamily="34" charset="-128"/>
              </a:rPr>
              <a:t>name = foo</a:t>
            </a:r>
          </a:p>
          <a:p>
            <a:pPr algn="l" eaLnBrk="0" hangingPunct="0">
              <a:spcBef>
                <a:spcPct val="50000"/>
              </a:spcBef>
            </a:pPr>
            <a:r>
              <a:rPr lang="en-GB" altLang="en-US" sz="2400">
                <a:latin typeface="Arial Unicode MS" panose="020B0604020202020204" pitchFamily="34" charset="-128"/>
              </a:rPr>
              <a:t>age = 54</a:t>
            </a:r>
          </a:p>
          <a:p>
            <a:pPr algn="l" eaLnBrk="0" hangingPunct="0">
              <a:spcBef>
                <a:spcPct val="50000"/>
              </a:spcBef>
            </a:pPr>
            <a:endParaRPr lang="en-GB" altLang="en-US" sz="2400">
              <a:latin typeface="Arial Unicode MS" panose="020B0604020202020204" pitchFamily="34" charset="-128"/>
            </a:endParaRPr>
          </a:p>
        </p:txBody>
      </p:sp>
      <p:sp>
        <p:nvSpPr>
          <p:cNvPr id="184327" name="Text Box 7"/>
          <p:cNvSpPr txBox="1">
            <a:spLocks noChangeArrowheads="1"/>
          </p:cNvSpPr>
          <p:nvPr/>
        </p:nvSpPr>
        <p:spPr bwMode="auto">
          <a:xfrm>
            <a:off x="6743700" y="1905000"/>
            <a:ext cx="1866900" cy="2109788"/>
          </a:xfrm>
          <a:prstGeom prst="rect">
            <a:avLst/>
          </a:prstGeom>
          <a:solidFill>
            <a:srgbClr val="FF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0" hangingPunct="0">
              <a:spcBef>
                <a:spcPct val="50000"/>
              </a:spcBef>
            </a:pPr>
            <a:r>
              <a:rPr lang="en-GB" altLang="en-US" sz="2400" i="1">
                <a:solidFill>
                  <a:srgbClr val="FF5050"/>
                </a:solidFill>
                <a:latin typeface="Arial Unicode MS" panose="020B0604020202020204" pitchFamily="34" charset="-128"/>
              </a:rPr>
              <a:t>Instance A</a:t>
            </a:r>
          </a:p>
          <a:p>
            <a:pPr algn="l" eaLnBrk="0" hangingPunct="0">
              <a:spcBef>
                <a:spcPct val="50000"/>
              </a:spcBef>
            </a:pPr>
            <a:r>
              <a:rPr lang="en-GB" altLang="en-US" sz="2400">
                <a:latin typeface="Arial Unicode MS" panose="020B0604020202020204" pitchFamily="34" charset="-128"/>
              </a:rPr>
              <a:t>name = foo</a:t>
            </a:r>
          </a:p>
          <a:p>
            <a:pPr algn="l" eaLnBrk="0" hangingPunct="0">
              <a:spcBef>
                <a:spcPct val="50000"/>
              </a:spcBef>
            </a:pPr>
            <a:r>
              <a:rPr lang="en-GB" altLang="en-US" sz="2400">
                <a:latin typeface="Arial Unicode MS" panose="020B0604020202020204" pitchFamily="34" charset="-128"/>
              </a:rPr>
              <a:t>age = 23</a:t>
            </a:r>
          </a:p>
          <a:p>
            <a:pPr algn="l" eaLnBrk="0" hangingPunct="0">
              <a:spcBef>
                <a:spcPct val="50000"/>
              </a:spcBef>
            </a:pPr>
            <a:endParaRPr lang="en-GB" altLang="en-US" sz="2400">
              <a:latin typeface="Arial Unicode MS" panose="020B0604020202020204" pitchFamily="34" charset="-128"/>
            </a:endParaRPr>
          </a:p>
        </p:txBody>
      </p:sp>
      <p:sp>
        <p:nvSpPr>
          <p:cNvPr id="184328" name="Rectangle 8"/>
          <p:cNvSpPr>
            <a:spLocks noChangeArrowheads="1"/>
          </p:cNvSpPr>
          <p:nvPr/>
        </p:nvSpPr>
        <p:spPr bwMode="auto">
          <a:xfrm>
            <a:off x="838200" y="4420734"/>
            <a:ext cx="8208963" cy="169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l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l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 dirty="0"/>
              <a:t>Euclidean distance is typically used</a:t>
            </a:r>
          </a:p>
          <a:p>
            <a:pPr>
              <a:lnSpc>
                <a:spcPct val="90000"/>
              </a:lnSpc>
            </a:pPr>
            <a:r>
              <a:rPr lang="en-GB" altLang="en-US" sz="2400" dirty="0"/>
              <a:t>Computational cost depends on the number of instances</a:t>
            </a:r>
            <a:endParaRPr lang="en-US" altLang="en-US" sz="2400" dirty="0"/>
          </a:p>
          <a:p>
            <a:r>
              <a:rPr lang="en-US" altLang="en-US" sz="2400" dirty="0"/>
              <a:t>Number of pair-wise similarity calculations : </a:t>
            </a:r>
            <a:r>
              <a:rPr lang="en-GB" altLang="en-US" sz="2400" b="1" dirty="0"/>
              <a:t>(n</a:t>
            </a:r>
            <a:r>
              <a:rPr lang="en-GB" altLang="en-US" sz="2400" b="1" baseline="30000" dirty="0"/>
              <a:t>2</a:t>
            </a:r>
            <a:r>
              <a:rPr lang="en-GB" altLang="en-US" sz="2400" b="1" dirty="0"/>
              <a:t> - n) /2    </a:t>
            </a:r>
            <a:r>
              <a:rPr lang="en-GB" altLang="en-US" sz="2400" dirty="0"/>
              <a:t>e.g. (</a:t>
            </a:r>
            <a:r>
              <a:rPr lang="en-GB" altLang="en-US" sz="2400" dirty="0" smtClean="0"/>
              <a:t>16 </a:t>
            </a:r>
            <a:r>
              <a:rPr lang="en-GB" altLang="en-US" sz="2400" dirty="0"/>
              <a:t>- 4 )/2 = 6</a:t>
            </a:r>
            <a:endParaRPr lang="en-US" altLang="en-US" sz="2400" dirty="0"/>
          </a:p>
          <a:p>
            <a:pPr lvl="1">
              <a:lnSpc>
                <a:spcPct val="90000"/>
              </a:lnSpc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63519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Cluster Fusion</a:t>
            </a:r>
          </a:p>
        </p:txBody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dirty="0" err="1" smtClean="0"/>
              <a:t>SingleLink</a:t>
            </a:r>
            <a:r>
              <a:rPr lang="en-GB" altLang="en-US" dirty="0" smtClean="0"/>
              <a:t>/Nearest </a:t>
            </a:r>
            <a:r>
              <a:rPr lang="en-GB" altLang="en-US" dirty="0"/>
              <a:t>Neighbour</a:t>
            </a:r>
          </a:p>
          <a:p>
            <a:pPr lvl="1"/>
            <a:r>
              <a:rPr lang="en-GB" altLang="en-US" dirty="0"/>
              <a:t>straggly clusters</a:t>
            </a:r>
          </a:p>
          <a:p>
            <a:pPr>
              <a:lnSpc>
                <a:spcPct val="200000"/>
              </a:lnSpc>
            </a:pPr>
            <a:r>
              <a:rPr lang="en-GB" altLang="en-US" dirty="0" err="1" smtClean="0"/>
              <a:t>CompleteLink</a:t>
            </a:r>
            <a:r>
              <a:rPr lang="en-GB" altLang="en-US" dirty="0" smtClean="0"/>
              <a:t>/Farthest </a:t>
            </a:r>
            <a:r>
              <a:rPr lang="en-GB" altLang="en-US" dirty="0"/>
              <a:t>Neighbour</a:t>
            </a:r>
          </a:p>
          <a:p>
            <a:pPr lvl="1"/>
            <a:r>
              <a:rPr lang="en-GB" altLang="en-US" dirty="0"/>
              <a:t>tightly bound clusters</a:t>
            </a:r>
          </a:p>
          <a:p>
            <a:pPr>
              <a:lnSpc>
                <a:spcPct val="200000"/>
              </a:lnSpc>
            </a:pPr>
            <a:r>
              <a:rPr lang="en-GB" altLang="en-US" dirty="0" err="1" smtClean="0"/>
              <a:t>AverageLink</a:t>
            </a:r>
            <a:r>
              <a:rPr lang="en-GB" altLang="en-US" dirty="0" smtClean="0"/>
              <a:t>/Centroid</a:t>
            </a:r>
            <a:endParaRPr lang="en-GB" altLang="en-US" dirty="0"/>
          </a:p>
          <a:p>
            <a:pPr lvl="1"/>
            <a:r>
              <a:rPr lang="en-GB" altLang="en-US" dirty="0"/>
              <a:t>similar in form to FN</a:t>
            </a:r>
          </a:p>
          <a:p>
            <a:pPr lvl="1"/>
            <a:endParaRPr lang="en-GB" altLang="en-US" dirty="0"/>
          </a:p>
        </p:txBody>
      </p:sp>
      <p:sp>
        <p:nvSpPr>
          <p:cNvPr id="178181" name="Freeform 5"/>
          <p:cNvSpPr>
            <a:spLocks/>
          </p:cNvSpPr>
          <p:nvPr/>
        </p:nvSpPr>
        <p:spPr bwMode="auto">
          <a:xfrm>
            <a:off x="8936038" y="2887664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accent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182" name="Freeform 6"/>
          <p:cNvSpPr>
            <a:spLocks/>
          </p:cNvSpPr>
          <p:nvPr/>
        </p:nvSpPr>
        <p:spPr bwMode="auto">
          <a:xfrm>
            <a:off x="8923338" y="2909889"/>
            <a:ext cx="265112" cy="338137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accent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185" name="Freeform 9"/>
          <p:cNvSpPr>
            <a:spLocks/>
          </p:cNvSpPr>
          <p:nvPr/>
        </p:nvSpPr>
        <p:spPr bwMode="auto">
          <a:xfrm>
            <a:off x="6692901" y="2087564"/>
            <a:ext cx="2092325" cy="839787"/>
          </a:xfrm>
          <a:custGeom>
            <a:avLst/>
            <a:gdLst>
              <a:gd name="T0" fmla="*/ 933 w 1137"/>
              <a:gd name="T1" fmla="*/ 99 h 449"/>
              <a:gd name="T2" fmla="*/ 340 w 1137"/>
              <a:gd name="T3" fmla="*/ 20 h 449"/>
              <a:gd name="T4" fmla="*/ 201 w 1137"/>
              <a:gd name="T5" fmla="*/ 33 h 449"/>
              <a:gd name="T6" fmla="*/ 49 w 1137"/>
              <a:gd name="T7" fmla="*/ 139 h 449"/>
              <a:gd name="T8" fmla="*/ 17 w 1137"/>
              <a:gd name="T9" fmla="*/ 178 h 449"/>
              <a:gd name="T10" fmla="*/ 3 w 1137"/>
              <a:gd name="T11" fmla="*/ 218 h 449"/>
              <a:gd name="T12" fmla="*/ 23 w 1137"/>
              <a:gd name="T13" fmla="*/ 304 h 449"/>
              <a:gd name="T14" fmla="*/ 63 w 1137"/>
              <a:gd name="T15" fmla="*/ 317 h 449"/>
              <a:gd name="T16" fmla="*/ 181 w 1137"/>
              <a:gd name="T17" fmla="*/ 356 h 449"/>
              <a:gd name="T18" fmla="*/ 313 w 1137"/>
              <a:gd name="T19" fmla="*/ 409 h 449"/>
              <a:gd name="T20" fmla="*/ 544 w 1137"/>
              <a:gd name="T21" fmla="*/ 449 h 449"/>
              <a:gd name="T22" fmla="*/ 874 w 1137"/>
              <a:gd name="T23" fmla="*/ 429 h 449"/>
              <a:gd name="T24" fmla="*/ 1104 w 1137"/>
              <a:gd name="T25" fmla="*/ 383 h 449"/>
              <a:gd name="T26" fmla="*/ 1137 w 1137"/>
              <a:gd name="T27" fmla="*/ 310 h 449"/>
              <a:gd name="T28" fmla="*/ 1131 w 1137"/>
              <a:gd name="T29" fmla="*/ 224 h 449"/>
              <a:gd name="T30" fmla="*/ 1058 w 1137"/>
              <a:gd name="T31" fmla="*/ 152 h 449"/>
              <a:gd name="T32" fmla="*/ 933 w 1137"/>
              <a:gd name="T33" fmla="*/ 99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37" h="449">
                <a:moveTo>
                  <a:pt x="933" y="99"/>
                </a:moveTo>
                <a:cubicBezTo>
                  <a:pt x="735" y="61"/>
                  <a:pt x="540" y="40"/>
                  <a:pt x="340" y="20"/>
                </a:cubicBezTo>
                <a:cubicBezTo>
                  <a:pt x="280" y="0"/>
                  <a:pt x="257" y="16"/>
                  <a:pt x="201" y="33"/>
                </a:cubicBezTo>
                <a:cubicBezTo>
                  <a:pt x="147" y="68"/>
                  <a:pt x="96" y="92"/>
                  <a:pt x="49" y="139"/>
                </a:cubicBezTo>
                <a:cubicBezTo>
                  <a:pt x="36" y="152"/>
                  <a:pt x="25" y="160"/>
                  <a:pt x="17" y="178"/>
                </a:cubicBezTo>
                <a:cubicBezTo>
                  <a:pt x="11" y="191"/>
                  <a:pt x="3" y="218"/>
                  <a:pt x="3" y="218"/>
                </a:cubicBezTo>
                <a:cubicBezTo>
                  <a:pt x="5" y="235"/>
                  <a:pt x="0" y="286"/>
                  <a:pt x="23" y="304"/>
                </a:cubicBezTo>
                <a:cubicBezTo>
                  <a:pt x="34" y="313"/>
                  <a:pt x="51" y="311"/>
                  <a:pt x="63" y="317"/>
                </a:cubicBezTo>
                <a:cubicBezTo>
                  <a:pt x="100" y="336"/>
                  <a:pt x="140" y="344"/>
                  <a:pt x="181" y="356"/>
                </a:cubicBezTo>
                <a:cubicBezTo>
                  <a:pt x="226" y="369"/>
                  <a:pt x="267" y="400"/>
                  <a:pt x="313" y="409"/>
                </a:cubicBezTo>
                <a:cubicBezTo>
                  <a:pt x="390" y="424"/>
                  <a:pt x="467" y="436"/>
                  <a:pt x="544" y="449"/>
                </a:cubicBezTo>
                <a:cubicBezTo>
                  <a:pt x="656" y="445"/>
                  <a:pt x="763" y="438"/>
                  <a:pt x="874" y="429"/>
                </a:cubicBezTo>
                <a:cubicBezTo>
                  <a:pt x="943" y="403"/>
                  <a:pt x="1031" y="390"/>
                  <a:pt x="1104" y="383"/>
                </a:cubicBezTo>
                <a:cubicBezTo>
                  <a:pt x="1120" y="360"/>
                  <a:pt x="1124" y="336"/>
                  <a:pt x="1137" y="310"/>
                </a:cubicBezTo>
                <a:cubicBezTo>
                  <a:pt x="1135" y="281"/>
                  <a:pt x="1136" y="252"/>
                  <a:pt x="1131" y="224"/>
                </a:cubicBezTo>
                <a:cubicBezTo>
                  <a:pt x="1127" y="203"/>
                  <a:pt x="1078" y="158"/>
                  <a:pt x="1058" y="152"/>
                </a:cubicBezTo>
                <a:cubicBezTo>
                  <a:pt x="1025" y="131"/>
                  <a:pt x="957" y="123"/>
                  <a:pt x="933" y="99"/>
                </a:cubicBezTo>
                <a:close/>
              </a:path>
            </a:pathLst>
          </a:custGeom>
          <a:solidFill>
            <a:srgbClr val="FFFFC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187" name="Freeform 11"/>
          <p:cNvSpPr>
            <a:spLocks/>
          </p:cNvSpPr>
          <p:nvPr/>
        </p:nvSpPr>
        <p:spPr bwMode="auto">
          <a:xfrm>
            <a:off x="6934200" y="2362201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188" name="Freeform 12"/>
          <p:cNvSpPr>
            <a:spLocks/>
          </p:cNvSpPr>
          <p:nvPr/>
        </p:nvSpPr>
        <p:spPr bwMode="auto">
          <a:xfrm>
            <a:off x="6921501" y="2384425"/>
            <a:ext cx="263525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190" name="Freeform 14"/>
          <p:cNvSpPr>
            <a:spLocks/>
          </p:cNvSpPr>
          <p:nvPr/>
        </p:nvSpPr>
        <p:spPr bwMode="auto">
          <a:xfrm>
            <a:off x="7500938" y="2327276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191" name="Freeform 15"/>
          <p:cNvSpPr>
            <a:spLocks/>
          </p:cNvSpPr>
          <p:nvPr/>
        </p:nvSpPr>
        <p:spPr bwMode="auto">
          <a:xfrm>
            <a:off x="7488238" y="2349500"/>
            <a:ext cx="265112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193" name="Freeform 17"/>
          <p:cNvSpPr>
            <a:spLocks/>
          </p:cNvSpPr>
          <p:nvPr/>
        </p:nvSpPr>
        <p:spPr bwMode="auto">
          <a:xfrm>
            <a:off x="8383588" y="2447926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194" name="Freeform 18"/>
          <p:cNvSpPr>
            <a:spLocks/>
          </p:cNvSpPr>
          <p:nvPr/>
        </p:nvSpPr>
        <p:spPr bwMode="auto">
          <a:xfrm>
            <a:off x="8370888" y="2470150"/>
            <a:ext cx="265112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196" name="Freeform 20"/>
          <p:cNvSpPr>
            <a:spLocks/>
          </p:cNvSpPr>
          <p:nvPr/>
        </p:nvSpPr>
        <p:spPr bwMode="auto">
          <a:xfrm>
            <a:off x="8978900" y="1752600"/>
            <a:ext cx="1365250" cy="762000"/>
          </a:xfrm>
          <a:custGeom>
            <a:avLst/>
            <a:gdLst>
              <a:gd name="T0" fmla="*/ 230 w 515"/>
              <a:gd name="T1" fmla="*/ 33 h 279"/>
              <a:gd name="T2" fmla="*/ 118 w 515"/>
              <a:gd name="T3" fmla="*/ 46 h 279"/>
              <a:gd name="T4" fmla="*/ 78 w 515"/>
              <a:gd name="T5" fmla="*/ 72 h 279"/>
              <a:gd name="T6" fmla="*/ 59 w 515"/>
              <a:gd name="T7" fmla="*/ 85 h 279"/>
              <a:gd name="T8" fmla="*/ 144 w 515"/>
              <a:gd name="T9" fmla="*/ 230 h 279"/>
              <a:gd name="T10" fmla="*/ 237 w 515"/>
              <a:gd name="T11" fmla="*/ 263 h 279"/>
              <a:gd name="T12" fmla="*/ 435 w 515"/>
              <a:gd name="T13" fmla="*/ 237 h 279"/>
              <a:gd name="T14" fmla="*/ 448 w 515"/>
              <a:gd name="T15" fmla="*/ 217 h 279"/>
              <a:gd name="T16" fmla="*/ 467 w 515"/>
              <a:gd name="T17" fmla="*/ 197 h 279"/>
              <a:gd name="T18" fmla="*/ 487 w 515"/>
              <a:gd name="T19" fmla="*/ 164 h 279"/>
              <a:gd name="T20" fmla="*/ 369 w 515"/>
              <a:gd name="T21" fmla="*/ 0 h 279"/>
              <a:gd name="T22" fmla="*/ 322 w 515"/>
              <a:gd name="T23" fmla="*/ 6 h 279"/>
              <a:gd name="T24" fmla="*/ 230 w 515"/>
              <a:gd name="T25" fmla="*/ 33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15" h="279">
                <a:moveTo>
                  <a:pt x="230" y="33"/>
                </a:moveTo>
                <a:cubicBezTo>
                  <a:pt x="226" y="33"/>
                  <a:pt x="136" y="39"/>
                  <a:pt x="118" y="46"/>
                </a:cubicBezTo>
                <a:cubicBezTo>
                  <a:pt x="103" y="52"/>
                  <a:pt x="91" y="63"/>
                  <a:pt x="78" y="72"/>
                </a:cubicBezTo>
                <a:cubicBezTo>
                  <a:pt x="72" y="76"/>
                  <a:pt x="59" y="85"/>
                  <a:pt x="59" y="85"/>
                </a:cubicBezTo>
                <a:cubicBezTo>
                  <a:pt x="0" y="176"/>
                  <a:pt x="74" y="214"/>
                  <a:pt x="144" y="230"/>
                </a:cubicBezTo>
                <a:cubicBezTo>
                  <a:pt x="174" y="245"/>
                  <a:pt x="205" y="253"/>
                  <a:pt x="237" y="263"/>
                </a:cubicBezTo>
                <a:cubicBezTo>
                  <a:pt x="334" y="259"/>
                  <a:pt x="371" y="279"/>
                  <a:pt x="435" y="237"/>
                </a:cubicBezTo>
                <a:cubicBezTo>
                  <a:pt x="439" y="230"/>
                  <a:pt x="443" y="223"/>
                  <a:pt x="448" y="217"/>
                </a:cubicBezTo>
                <a:cubicBezTo>
                  <a:pt x="454" y="210"/>
                  <a:pt x="462" y="205"/>
                  <a:pt x="467" y="197"/>
                </a:cubicBezTo>
                <a:cubicBezTo>
                  <a:pt x="503" y="144"/>
                  <a:pt x="444" y="210"/>
                  <a:pt x="487" y="164"/>
                </a:cubicBezTo>
                <a:cubicBezTo>
                  <a:pt x="515" y="59"/>
                  <a:pt x="451" y="26"/>
                  <a:pt x="369" y="0"/>
                </a:cubicBezTo>
                <a:cubicBezTo>
                  <a:pt x="353" y="2"/>
                  <a:pt x="337" y="3"/>
                  <a:pt x="322" y="6"/>
                </a:cubicBezTo>
                <a:cubicBezTo>
                  <a:pt x="290" y="12"/>
                  <a:pt x="263" y="33"/>
                  <a:pt x="230" y="33"/>
                </a:cubicBezTo>
                <a:close/>
              </a:path>
            </a:pathLst>
          </a:custGeom>
          <a:solidFill>
            <a:srgbClr val="FFFFC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198" name="Freeform 22"/>
          <p:cNvSpPr>
            <a:spLocks/>
          </p:cNvSpPr>
          <p:nvPr/>
        </p:nvSpPr>
        <p:spPr bwMode="auto">
          <a:xfrm>
            <a:off x="9296400" y="1966914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199" name="Freeform 23"/>
          <p:cNvSpPr>
            <a:spLocks/>
          </p:cNvSpPr>
          <p:nvPr/>
        </p:nvSpPr>
        <p:spPr bwMode="auto">
          <a:xfrm>
            <a:off x="9283701" y="1989139"/>
            <a:ext cx="265113" cy="338137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01" name="Freeform 25"/>
          <p:cNvSpPr>
            <a:spLocks/>
          </p:cNvSpPr>
          <p:nvPr/>
        </p:nvSpPr>
        <p:spPr bwMode="auto">
          <a:xfrm>
            <a:off x="9826625" y="1847851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02" name="Freeform 26"/>
          <p:cNvSpPr>
            <a:spLocks/>
          </p:cNvSpPr>
          <p:nvPr/>
        </p:nvSpPr>
        <p:spPr bwMode="auto">
          <a:xfrm>
            <a:off x="9813926" y="1870075"/>
            <a:ext cx="265113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03" name="Line 27"/>
          <p:cNvSpPr>
            <a:spLocks noChangeShapeType="1"/>
          </p:cNvSpPr>
          <p:nvPr/>
        </p:nvSpPr>
        <p:spPr bwMode="auto">
          <a:xfrm>
            <a:off x="8597900" y="2667000"/>
            <a:ext cx="450850" cy="401638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206" name="Freeform 30"/>
          <p:cNvSpPr>
            <a:spLocks/>
          </p:cNvSpPr>
          <p:nvPr/>
        </p:nvSpPr>
        <p:spPr bwMode="auto">
          <a:xfrm>
            <a:off x="8939213" y="4564064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accent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07" name="Freeform 31"/>
          <p:cNvSpPr>
            <a:spLocks/>
          </p:cNvSpPr>
          <p:nvPr/>
        </p:nvSpPr>
        <p:spPr bwMode="auto">
          <a:xfrm>
            <a:off x="8926513" y="4586289"/>
            <a:ext cx="265112" cy="338137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accent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09" name="Freeform 33"/>
          <p:cNvSpPr>
            <a:spLocks/>
          </p:cNvSpPr>
          <p:nvPr/>
        </p:nvSpPr>
        <p:spPr bwMode="auto">
          <a:xfrm>
            <a:off x="6692901" y="3725864"/>
            <a:ext cx="2092325" cy="839787"/>
          </a:xfrm>
          <a:custGeom>
            <a:avLst/>
            <a:gdLst>
              <a:gd name="T0" fmla="*/ 933 w 1137"/>
              <a:gd name="T1" fmla="*/ 99 h 449"/>
              <a:gd name="T2" fmla="*/ 340 w 1137"/>
              <a:gd name="T3" fmla="*/ 20 h 449"/>
              <a:gd name="T4" fmla="*/ 201 w 1137"/>
              <a:gd name="T5" fmla="*/ 33 h 449"/>
              <a:gd name="T6" fmla="*/ 49 w 1137"/>
              <a:gd name="T7" fmla="*/ 139 h 449"/>
              <a:gd name="T8" fmla="*/ 17 w 1137"/>
              <a:gd name="T9" fmla="*/ 178 h 449"/>
              <a:gd name="T10" fmla="*/ 3 w 1137"/>
              <a:gd name="T11" fmla="*/ 218 h 449"/>
              <a:gd name="T12" fmla="*/ 23 w 1137"/>
              <a:gd name="T13" fmla="*/ 304 h 449"/>
              <a:gd name="T14" fmla="*/ 63 w 1137"/>
              <a:gd name="T15" fmla="*/ 317 h 449"/>
              <a:gd name="T16" fmla="*/ 181 w 1137"/>
              <a:gd name="T17" fmla="*/ 356 h 449"/>
              <a:gd name="T18" fmla="*/ 313 w 1137"/>
              <a:gd name="T19" fmla="*/ 409 h 449"/>
              <a:gd name="T20" fmla="*/ 544 w 1137"/>
              <a:gd name="T21" fmla="*/ 449 h 449"/>
              <a:gd name="T22" fmla="*/ 874 w 1137"/>
              <a:gd name="T23" fmla="*/ 429 h 449"/>
              <a:gd name="T24" fmla="*/ 1104 w 1137"/>
              <a:gd name="T25" fmla="*/ 383 h 449"/>
              <a:gd name="T26" fmla="*/ 1137 w 1137"/>
              <a:gd name="T27" fmla="*/ 310 h 449"/>
              <a:gd name="T28" fmla="*/ 1131 w 1137"/>
              <a:gd name="T29" fmla="*/ 224 h 449"/>
              <a:gd name="T30" fmla="*/ 1058 w 1137"/>
              <a:gd name="T31" fmla="*/ 152 h 449"/>
              <a:gd name="T32" fmla="*/ 933 w 1137"/>
              <a:gd name="T33" fmla="*/ 99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37" h="449">
                <a:moveTo>
                  <a:pt x="933" y="99"/>
                </a:moveTo>
                <a:cubicBezTo>
                  <a:pt x="735" y="61"/>
                  <a:pt x="540" y="40"/>
                  <a:pt x="340" y="20"/>
                </a:cubicBezTo>
                <a:cubicBezTo>
                  <a:pt x="280" y="0"/>
                  <a:pt x="257" y="16"/>
                  <a:pt x="201" y="33"/>
                </a:cubicBezTo>
                <a:cubicBezTo>
                  <a:pt x="147" y="68"/>
                  <a:pt x="96" y="92"/>
                  <a:pt x="49" y="139"/>
                </a:cubicBezTo>
                <a:cubicBezTo>
                  <a:pt x="36" y="152"/>
                  <a:pt x="25" y="160"/>
                  <a:pt x="17" y="178"/>
                </a:cubicBezTo>
                <a:cubicBezTo>
                  <a:pt x="11" y="191"/>
                  <a:pt x="3" y="218"/>
                  <a:pt x="3" y="218"/>
                </a:cubicBezTo>
                <a:cubicBezTo>
                  <a:pt x="5" y="235"/>
                  <a:pt x="0" y="286"/>
                  <a:pt x="23" y="304"/>
                </a:cubicBezTo>
                <a:cubicBezTo>
                  <a:pt x="34" y="313"/>
                  <a:pt x="51" y="311"/>
                  <a:pt x="63" y="317"/>
                </a:cubicBezTo>
                <a:cubicBezTo>
                  <a:pt x="100" y="336"/>
                  <a:pt x="140" y="344"/>
                  <a:pt x="181" y="356"/>
                </a:cubicBezTo>
                <a:cubicBezTo>
                  <a:pt x="226" y="369"/>
                  <a:pt x="267" y="400"/>
                  <a:pt x="313" y="409"/>
                </a:cubicBezTo>
                <a:cubicBezTo>
                  <a:pt x="390" y="424"/>
                  <a:pt x="467" y="436"/>
                  <a:pt x="544" y="449"/>
                </a:cubicBezTo>
                <a:cubicBezTo>
                  <a:pt x="656" y="445"/>
                  <a:pt x="763" y="438"/>
                  <a:pt x="874" y="429"/>
                </a:cubicBezTo>
                <a:cubicBezTo>
                  <a:pt x="943" y="403"/>
                  <a:pt x="1031" y="390"/>
                  <a:pt x="1104" y="383"/>
                </a:cubicBezTo>
                <a:cubicBezTo>
                  <a:pt x="1120" y="360"/>
                  <a:pt x="1124" y="336"/>
                  <a:pt x="1137" y="310"/>
                </a:cubicBezTo>
                <a:cubicBezTo>
                  <a:pt x="1135" y="281"/>
                  <a:pt x="1136" y="252"/>
                  <a:pt x="1131" y="224"/>
                </a:cubicBezTo>
                <a:cubicBezTo>
                  <a:pt x="1127" y="203"/>
                  <a:pt x="1078" y="158"/>
                  <a:pt x="1058" y="152"/>
                </a:cubicBezTo>
                <a:cubicBezTo>
                  <a:pt x="1025" y="131"/>
                  <a:pt x="957" y="123"/>
                  <a:pt x="933" y="99"/>
                </a:cubicBezTo>
                <a:close/>
              </a:path>
            </a:pathLst>
          </a:custGeom>
          <a:solidFill>
            <a:srgbClr val="FFFFC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211" name="Freeform 35"/>
          <p:cNvSpPr>
            <a:spLocks/>
          </p:cNvSpPr>
          <p:nvPr/>
        </p:nvSpPr>
        <p:spPr bwMode="auto">
          <a:xfrm>
            <a:off x="6934200" y="3962401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12" name="Freeform 36"/>
          <p:cNvSpPr>
            <a:spLocks/>
          </p:cNvSpPr>
          <p:nvPr/>
        </p:nvSpPr>
        <p:spPr bwMode="auto">
          <a:xfrm>
            <a:off x="6921501" y="3984625"/>
            <a:ext cx="263525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14" name="Freeform 38"/>
          <p:cNvSpPr>
            <a:spLocks/>
          </p:cNvSpPr>
          <p:nvPr/>
        </p:nvSpPr>
        <p:spPr bwMode="auto">
          <a:xfrm>
            <a:off x="7500938" y="3965576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15" name="Freeform 39"/>
          <p:cNvSpPr>
            <a:spLocks/>
          </p:cNvSpPr>
          <p:nvPr/>
        </p:nvSpPr>
        <p:spPr bwMode="auto">
          <a:xfrm>
            <a:off x="7488238" y="3987800"/>
            <a:ext cx="265112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17" name="Freeform 41"/>
          <p:cNvSpPr>
            <a:spLocks/>
          </p:cNvSpPr>
          <p:nvPr/>
        </p:nvSpPr>
        <p:spPr bwMode="auto">
          <a:xfrm>
            <a:off x="8383588" y="4086226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18" name="Freeform 42"/>
          <p:cNvSpPr>
            <a:spLocks/>
          </p:cNvSpPr>
          <p:nvPr/>
        </p:nvSpPr>
        <p:spPr bwMode="auto">
          <a:xfrm>
            <a:off x="8370888" y="4108450"/>
            <a:ext cx="265112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20" name="Freeform 44"/>
          <p:cNvSpPr>
            <a:spLocks/>
          </p:cNvSpPr>
          <p:nvPr/>
        </p:nvSpPr>
        <p:spPr bwMode="auto">
          <a:xfrm>
            <a:off x="8978900" y="3390900"/>
            <a:ext cx="1365250" cy="762000"/>
          </a:xfrm>
          <a:custGeom>
            <a:avLst/>
            <a:gdLst>
              <a:gd name="T0" fmla="*/ 230 w 515"/>
              <a:gd name="T1" fmla="*/ 33 h 279"/>
              <a:gd name="T2" fmla="*/ 118 w 515"/>
              <a:gd name="T3" fmla="*/ 46 h 279"/>
              <a:gd name="T4" fmla="*/ 78 w 515"/>
              <a:gd name="T5" fmla="*/ 72 h 279"/>
              <a:gd name="T6" fmla="*/ 59 w 515"/>
              <a:gd name="T7" fmla="*/ 85 h 279"/>
              <a:gd name="T8" fmla="*/ 144 w 515"/>
              <a:gd name="T9" fmla="*/ 230 h 279"/>
              <a:gd name="T10" fmla="*/ 237 w 515"/>
              <a:gd name="T11" fmla="*/ 263 h 279"/>
              <a:gd name="T12" fmla="*/ 435 w 515"/>
              <a:gd name="T13" fmla="*/ 237 h 279"/>
              <a:gd name="T14" fmla="*/ 448 w 515"/>
              <a:gd name="T15" fmla="*/ 217 h 279"/>
              <a:gd name="T16" fmla="*/ 467 w 515"/>
              <a:gd name="T17" fmla="*/ 197 h 279"/>
              <a:gd name="T18" fmla="*/ 487 w 515"/>
              <a:gd name="T19" fmla="*/ 164 h 279"/>
              <a:gd name="T20" fmla="*/ 369 w 515"/>
              <a:gd name="T21" fmla="*/ 0 h 279"/>
              <a:gd name="T22" fmla="*/ 322 w 515"/>
              <a:gd name="T23" fmla="*/ 6 h 279"/>
              <a:gd name="T24" fmla="*/ 230 w 515"/>
              <a:gd name="T25" fmla="*/ 33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15" h="279">
                <a:moveTo>
                  <a:pt x="230" y="33"/>
                </a:moveTo>
                <a:cubicBezTo>
                  <a:pt x="226" y="33"/>
                  <a:pt x="136" y="39"/>
                  <a:pt x="118" y="46"/>
                </a:cubicBezTo>
                <a:cubicBezTo>
                  <a:pt x="103" y="52"/>
                  <a:pt x="91" y="63"/>
                  <a:pt x="78" y="72"/>
                </a:cubicBezTo>
                <a:cubicBezTo>
                  <a:pt x="72" y="76"/>
                  <a:pt x="59" y="85"/>
                  <a:pt x="59" y="85"/>
                </a:cubicBezTo>
                <a:cubicBezTo>
                  <a:pt x="0" y="176"/>
                  <a:pt x="74" y="214"/>
                  <a:pt x="144" y="230"/>
                </a:cubicBezTo>
                <a:cubicBezTo>
                  <a:pt x="174" y="245"/>
                  <a:pt x="205" y="253"/>
                  <a:pt x="237" y="263"/>
                </a:cubicBezTo>
                <a:cubicBezTo>
                  <a:pt x="334" y="259"/>
                  <a:pt x="371" y="279"/>
                  <a:pt x="435" y="237"/>
                </a:cubicBezTo>
                <a:cubicBezTo>
                  <a:pt x="439" y="230"/>
                  <a:pt x="443" y="223"/>
                  <a:pt x="448" y="217"/>
                </a:cubicBezTo>
                <a:cubicBezTo>
                  <a:pt x="454" y="210"/>
                  <a:pt x="462" y="205"/>
                  <a:pt x="467" y="197"/>
                </a:cubicBezTo>
                <a:cubicBezTo>
                  <a:pt x="503" y="144"/>
                  <a:pt x="444" y="210"/>
                  <a:pt x="487" y="164"/>
                </a:cubicBezTo>
                <a:cubicBezTo>
                  <a:pt x="515" y="59"/>
                  <a:pt x="451" y="26"/>
                  <a:pt x="369" y="0"/>
                </a:cubicBezTo>
                <a:cubicBezTo>
                  <a:pt x="353" y="2"/>
                  <a:pt x="337" y="3"/>
                  <a:pt x="322" y="6"/>
                </a:cubicBezTo>
                <a:cubicBezTo>
                  <a:pt x="290" y="12"/>
                  <a:pt x="263" y="33"/>
                  <a:pt x="230" y="33"/>
                </a:cubicBezTo>
                <a:close/>
              </a:path>
            </a:pathLst>
          </a:custGeom>
          <a:solidFill>
            <a:srgbClr val="FFFFC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222" name="Freeform 46"/>
          <p:cNvSpPr>
            <a:spLocks/>
          </p:cNvSpPr>
          <p:nvPr/>
        </p:nvSpPr>
        <p:spPr bwMode="auto">
          <a:xfrm>
            <a:off x="9296400" y="3605214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23" name="Freeform 47"/>
          <p:cNvSpPr>
            <a:spLocks/>
          </p:cNvSpPr>
          <p:nvPr/>
        </p:nvSpPr>
        <p:spPr bwMode="auto">
          <a:xfrm>
            <a:off x="9283701" y="3627439"/>
            <a:ext cx="265113" cy="338137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25" name="Freeform 49"/>
          <p:cNvSpPr>
            <a:spLocks/>
          </p:cNvSpPr>
          <p:nvPr/>
        </p:nvSpPr>
        <p:spPr bwMode="auto">
          <a:xfrm>
            <a:off x="9826625" y="3486151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26" name="Freeform 50"/>
          <p:cNvSpPr>
            <a:spLocks/>
          </p:cNvSpPr>
          <p:nvPr/>
        </p:nvSpPr>
        <p:spPr bwMode="auto">
          <a:xfrm>
            <a:off x="9813926" y="3508375"/>
            <a:ext cx="265113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27" name="Line 51"/>
          <p:cNvSpPr>
            <a:spLocks noChangeShapeType="1"/>
          </p:cNvSpPr>
          <p:nvPr/>
        </p:nvSpPr>
        <p:spPr bwMode="auto">
          <a:xfrm flipV="1">
            <a:off x="9048750" y="3810000"/>
            <a:ext cx="996950" cy="91440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230" name="Freeform 54"/>
          <p:cNvSpPr>
            <a:spLocks/>
          </p:cNvSpPr>
          <p:nvPr/>
        </p:nvSpPr>
        <p:spPr bwMode="auto">
          <a:xfrm>
            <a:off x="8936038" y="6164264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accent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31" name="Freeform 55"/>
          <p:cNvSpPr>
            <a:spLocks/>
          </p:cNvSpPr>
          <p:nvPr/>
        </p:nvSpPr>
        <p:spPr bwMode="auto">
          <a:xfrm>
            <a:off x="8923338" y="6186489"/>
            <a:ext cx="265112" cy="338137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accent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33" name="Freeform 57"/>
          <p:cNvSpPr>
            <a:spLocks/>
          </p:cNvSpPr>
          <p:nvPr/>
        </p:nvSpPr>
        <p:spPr bwMode="auto">
          <a:xfrm>
            <a:off x="6672264" y="5373689"/>
            <a:ext cx="2092325" cy="839787"/>
          </a:xfrm>
          <a:custGeom>
            <a:avLst/>
            <a:gdLst>
              <a:gd name="T0" fmla="*/ 933 w 1137"/>
              <a:gd name="T1" fmla="*/ 99 h 449"/>
              <a:gd name="T2" fmla="*/ 340 w 1137"/>
              <a:gd name="T3" fmla="*/ 20 h 449"/>
              <a:gd name="T4" fmla="*/ 201 w 1137"/>
              <a:gd name="T5" fmla="*/ 33 h 449"/>
              <a:gd name="T6" fmla="*/ 49 w 1137"/>
              <a:gd name="T7" fmla="*/ 139 h 449"/>
              <a:gd name="T8" fmla="*/ 17 w 1137"/>
              <a:gd name="T9" fmla="*/ 178 h 449"/>
              <a:gd name="T10" fmla="*/ 3 w 1137"/>
              <a:gd name="T11" fmla="*/ 218 h 449"/>
              <a:gd name="T12" fmla="*/ 23 w 1137"/>
              <a:gd name="T13" fmla="*/ 304 h 449"/>
              <a:gd name="T14" fmla="*/ 63 w 1137"/>
              <a:gd name="T15" fmla="*/ 317 h 449"/>
              <a:gd name="T16" fmla="*/ 181 w 1137"/>
              <a:gd name="T17" fmla="*/ 356 h 449"/>
              <a:gd name="T18" fmla="*/ 313 w 1137"/>
              <a:gd name="T19" fmla="*/ 409 h 449"/>
              <a:gd name="T20" fmla="*/ 544 w 1137"/>
              <a:gd name="T21" fmla="*/ 449 h 449"/>
              <a:gd name="T22" fmla="*/ 874 w 1137"/>
              <a:gd name="T23" fmla="*/ 429 h 449"/>
              <a:gd name="T24" fmla="*/ 1104 w 1137"/>
              <a:gd name="T25" fmla="*/ 383 h 449"/>
              <a:gd name="T26" fmla="*/ 1137 w 1137"/>
              <a:gd name="T27" fmla="*/ 310 h 449"/>
              <a:gd name="T28" fmla="*/ 1131 w 1137"/>
              <a:gd name="T29" fmla="*/ 224 h 449"/>
              <a:gd name="T30" fmla="*/ 1058 w 1137"/>
              <a:gd name="T31" fmla="*/ 152 h 449"/>
              <a:gd name="T32" fmla="*/ 933 w 1137"/>
              <a:gd name="T33" fmla="*/ 99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37" h="449">
                <a:moveTo>
                  <a:pt x="933" y="99"/>
                </a:moveTo>
                <a:cubicBezTo>
                  <a:pt x="735" y="61"/>
                  <a:pt x="540" y="40"/>
                  <a:pt x="340" y="20"/>
                </a:cubicBezTo>
                <a:cubicBezTo>
                  <a:pt x="280" y="0"/>
                  <a:pt x="257" y="16"/>
                  <a:pt x="201" y="33"/>
                </a:cubicBezTo>
                <a:cubicBezTo>
                  <a:pt x="147" y="68"/>
                  <a:pt x="96" y="92"/>
                  <a:pt x="49" y="139"/>
                </a:cubicBezTo>
                <a:cubicBezTo>
                  <a:pt x="36" y="152"/>
                  <a:pt x="25" y="160"/>
                  <a:pt x="17" y="178"/>
                </a:cubicBezTo>
                <a:cubicBezTo>
                  <a:pt x="11" y="191"/>
                  <a:pt x="3" y="218"/>
                  <a:pt x="3" y="218"/>
                </a:cubicBezTo>
                <a:cubicBezTo>
                  <a:pt x="5" y="235"/>
                  <a:pt x="0" y="286"/>
                  <a:pt x="23" y="304"/>
                </a:cubicBezTo>
                <a:cubicBezTo>
                  <a:pt x="34" y="313"/>
                  <a:pt x="51" y="311"/>
                  <a:pt x="63" y="317"/>
                </a:cubicBezTo>
                <a:cubicBezTo>
                  <a:pt x="100" y="336"/>
                  <a:pt x="140" y="344"/>
                  <a:pt x="181" y="356"/>
                </a:cubicBezTo>
                <a:cubicBezTo>
                  <a:pt x="226" y="369"/>
                  <a:pt x="267" y="400"/>
                  <a:pt x="313" y="409"/>
                </a:cubicBezTo>
                <a:cubicBezTo>
                  <a:pt x="390" y="424"/>
                  <a:pt x="467" y="436"/>
                  <a:pt x="544" y="449"/>
                </a:cubicBezTo>
                <a:cubicBezTo>
                  <a:pt x="656" y="445"/>
                  <a:pt x="763" y="438"/>
                  <a:pt x="874" y="429"/>
                </a:cubicBezTo>
                <a:cubicBezTo>
                  <a:pt x="943" y="403"/>
                  <a:pt x="1031" y="390"/>
                  <a:pt x="1104" y="383"/>
                </a:cubicBezTo>
                <a:cubicBezTo>
                  <a:pt x="1120" y="360"/>
                  <a:pt x="1124" y="336"/>
                  <a:pt x="1137" y="310"/>
                </a:cubicBezTo>
                <a:cubicBezTo>
                  <a:pt x="1135" y="281"/>
                  <a:pt x="1136" y="252"/>
                  <a:pt x="1131" y="224"/>
                </a:cubicBezTo>
                <a:cubicBezTo>
                  <a:pt x="1127" y="203"/>
                  <a:pt x="1078" y="158"/>
                  <a:pt x="1058" y="152"/>
                </a:cubicBezTo>
                <a:cubicBezTo>
                  <a:pt x="1025" y="131"/>
                  <a:pt x="957" y="123"/>
                  <a:pt x="933" y="99"/>
                </a:cubicBezTo>
                <a:close/>
              </a:path>
            </a:pathLst>
          </a:custGeom>
          <a:solidFill>
            <a:srgbClr val="FFFFC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235" name="Freeform 59"/>
          <p:cNvSpPr>
            <a:spLocks/>
          </p:cNvSpPr>
          <p:nvPr/>
        </p:nvSpPr>
        <p:spPr bwMode="auto">
          <a:xfrm>
            <a:off x="6913563" y="5648326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36" name="Freeform 60"/>
          <p:cNvSpPr>
            <a:spLocks/>
          </p:cNvSpPr>
          <p:nvPr/>
        </p:nvSpPr>
        <p:spPr bwMode="auto">
          <a:xfrm>
            <a:off x="6900864" y="5670550"/>
            <a:ext cx="263525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38" name="Freeform 62"/>
          <p:cNvSpPr>
            <a:spLocks/>
          </p:cNvSpPr>
          <p:nvPr/>
        </p:nvSpPr>
        <p:spPr bwMode="auto">
          <a:xfrm>
            <a:off x="7480300" y="5613401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39" name="Freeform 63"/>
          <p:cNvSpPr>
            <a:spLocks/>
          </p:cNvSpPr>
          <p:nvPr/>
        </p:nvSpPr>
        <p:spPr bwMode="auto">
          <a:xfrm>
            <a:off x="7467601" y="5635625"/>
            <a:ext cx="265113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41" name="Freeform 65"/>
          <p:cNvSpPr>
            <a:spLocks/>
          </p:cNvSpPr>
          <p:nvPr/>
        </p:nvSpPr>
        <p:spPr bwMode="auto">
          <a:xfrm>
            <a:off x="8362950" y="5734051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42" name="Freeform 66"/>
          <p:cNvSpPr>
            <a:spLocks/>
          </p:cNvSpPr>
          <p:nvPr/>
        </p:nvSpPr>
        <p:spPr bwMode="auto">
          <a:xfrm>
            <a:off x="8350251" y="5756275"/>
            <a:ext cx="265113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44" name="Freeform 68"/>
          <p:cNvSpPr>
            <a:spLocks/>
          </p:cNvSpPr>
          <p:nvPr/>
        </p:nvSpPr>
        <p:spPr bwMode="auto">
          <a:xfrm>
            <a:off x="8978900" y="5029200"/>
            <a:ext cx="1365250" cy="762000"/>
          </a:xfrm>
          <a:custGeom>
            <a:avLst/>
            <a:gdLst>
              <a:gd name="T0" fmla="*/ 230 w 515"/>
              <a:gd name="T1" fmla="*/ 33 h 279"/>
              <a:gd name="T2" fmla="*/ 118 w 515"/>
              <a:gd name="T3" fmla="*/ 46 h 279"/>
              <a:gd name="T4" fmla="*/ 78 w 515"/>
              <a:gd name="T5" fmla="*/ 72 h 279"/>
              <a:gd name="T6" fmla="*/ 59 w 515"/>
              <a:gd name="T7" fmla="*/ 85 h 279"/>
              <a:gd name="T8" fmla="*/ 144 w 515"/>
              <a:gd name="T9" fmla="*/ 230 h 279"/>
              <a:gd name="T10" fmla="*/ 237 w 515"/>
              <a:gd name="T11" fmla="*/ 263 h 279"/>
              <a:gd name="T12" fmla="*/ 435 w 515"/>
              <a:gd name="T13" fmla="*/ 237 h 279"/>
              <a:gd name="T14" fmla="*/ 448 w 515"/>
              <a:gd name="T15" fmla="*/ 217 h 279"/>
              <a:gd name="T16" fmla="*/ 467 w 515"/>
              <a:gd name="T17" fmla="*/ 197 h 279"/>
              <a:gd name="T18" fmla="*/ 487 w 515"/>
              <a:gd name="T19" fmla="*/ 164 h 279"/>
              <a:gd name="T20" fmla="*/ 369 w 515"/>
              <a:gd name="T21" fmla="*/ 0 h 279"/>
              <a:gd name="T22" fmla="*/ 322 w 515"/>
              <a:gd name="T23" fmla="*/ 6 h 279"/>
              <a:gd name="T24" fmla="*/ 230 w 515"/>
              <a:gd name="T25" fmla="*/ 33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15" h="279">
                <a:moveTo>
                  <a:pt x="230" y="33"/>
                </a:moveTo>
                <a:cubicBezTo>
                  <a:pt x="226" y="33"/>
                  <a:pt x="136" y="39"/>
                  <a:pt x="118" y="46"/>
                </a:cubicBezTo>
                <a:cubicBezTo>
                  <a:pt x="103" y="52"/>
                  <a:pt x="91" y="63"/>
                  <a:pt x="78" y="72"/>
                </a:cubicBezTo>
                <a:cubicBezTo>
                  <a:pt x="72" y="76"/>
                  <a:pt x="59" y="85"/>
                  <a:pt x="59" y="85"/>
                </a:cubicBezTo>
                <a:cubicBezTo>
                  <a:pt x="0" y="176"/>
                  <a:pt x="74" y="214"/>
                  <a:pt x="144" y="230"/>
                </a:cubicBezTo>
                <a:cubicBezTo>
                  <a:pt x="174" y="245"/>
                  <a:pt x="205" y="253"/>
                  <a:pt x="237" y="263"/>
                </a:cubicBezTo>
                <a:cubicBezTo>
                  <a:pt x="334" y="259"/>
                  <a:pt x="371" y="279"/>
                  <a:pt x="435" y="237"/>
                </a:cubicBezTo>
                <a:cubicBezTo>
                  <a:pt x="439" y="230"/>
                  <a:pt x="443" y="223"/>
                  <a:pt x="448" y="217"/>
                </a:cubicBezTo>
                <a:cubicBezTo>
                  <a:pt x="454" y="210"/>
                  <a:pt x="462" y="205"/>
                  <a:pt x="467" y="197"/>
                </a:cubicBezTo>
                <a:cubicBezTo>
                  <a:pt x="503" y="144"/>
                  <a:pt x="444" y="210"/>
                  <a:pt x="487" y="164"/>
                </a:cubicBezTo>
                <a:cubicBezTo>
                  <a:pt x="515" y="59"/>
                  <a:pt x="451" y="26"/>
                  <a:pt x="369" y="0"/>
                </a:cubicBezTo>
                <a:cubicBezTo>
                  <a:pt x="353" y="2"/>
                  <a:pt x="337" y="3"/>
                  <a:pt x="322" y="6"/>
                </a:cubicBezTo>
                <a:cubicBezTo>
                  <a:pt x="290" y="12"/>
                  <a:pt x="263" y="33"/>
                  <a:pt x="230" y="33"/>
                </a:cubicBezTo>
                <a:close/>
              </a:path>
            </a:pathLst>
          </a:custGeom>
          <a:solidFill>
            <a:srgbClr val="FFFFC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246" name="Freeform 70"/>
          <p:cNvSpPr>
            <a:spLocks/>
          </p:cNvSpPr>
          <p:nvPr/>
        </p:nvSpPr>
        <p:spPr bwMode="auto">
          <a:xfrm>
            <a:off x="9296400" y="5243514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47" name="Freeform 71"/>
          <p:cNvSpPr>
            <a:spLocks/>
          </p:cNvSpPr>
          <p:nvPr/>
        </p:nvSpPr>
        <p:spPr bwMode="auto">
          <a:xfrm>
            <a:off x="9283701" y="5265739"/>
            <a:ext cx="265113" cy="338137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49" name="Freeform 73"/>
          <p:cNvSpPr>
            <a:spLocks/>
          </p:cNvSpPr>
          <p:nvPr/>
        </p:nvSpPr>
        <p:spPr bwMode="auto">
          <a:xfrm>
            <a:off x="9826625" y="5124451"/>
            <a:ext cx="101600" cy="22225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50" name="Freeform 74"/>
          <p:cNvSpPr>
            <a:spLocks/>
          </p:cNvSpPr>
          <p:nvPr/>
        </p:nvSpPr>
        <p:spPr bwMode="auto">
          <a:xfrm>
            <a:off x="9813926" y="5146675"/>
            <a:ext cx="265113" cy="338138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78251" name="Line 75"/>
          <p:cNvSpPr>
            <a:spLocks noChangeShapeType="1"/>
          </p:cNvSpPr>
          <p:nvPr/>
        </p:nvSpPr>
        <p:spPr bwMode="auto">
          <a:xfrm flipV="1">
            <a:off x="9048750" y="5440364"/>
            <a:ext cx="692150" cy="941387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252" name="Line 76"/>
          <p:cNvSpPr>
            <a:spLocks noChangeShapeType="1"/>
          </p:cNvSpPr>
          <p:nvPr/>
        </p:nvSpPr>
        <p:spPr bwMode="auto">
          <a:xfrm flipH="1" flipV="1">
            <a:off x="7759700" y="5821364"/>
            <a:ext cx="1289050" cy="560387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253" name="Line 77"/>
          <p:cNvSpPr>
            <a:spLocks noChangeShapeType="1"/>
          </p:cNvSpPr>
          <p:nvPr/>
        </p:nvSpPr>
        <p:spPr bwMode="auto">
          <a:xfrm flipH="1">
            <a:off x="9048750" y="2420938"/>
            <a:ext cx="287338" cy="64770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8254" name="Line 78"/>
          <p:cNvSpPr>
            <a:spLocks noChangeShapeType="1"/>
          </p:cNvSpPr>
          <p:nvPr/>
        </p:nvSpPr>
        <p:spPr bwMode="auto">
          <a:xfrm flipH="1" flipV="1">
            <a:off x="7175500" y="4365626"/>
            <a:ext cx="1873250" cy="358775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85652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226" name="Group 2"/>
          <p:cNvGrpSpPr>
            <a:grpSpLocks/>
          </p:cNvGrpSpPr>
          <p:nvPr/>
        </p:nvGrpSpPr>
        <p:grpSpPr bwMode="auto">
          <a:xfrm>
            <a:off x="1901825" y="4495800"/>
            <a:ext cx="8415338" cy="1130300"/>
            <a:chOff x="238" y="2832"/>
            <a:chExt cx="5301" cy="712"/>
          </a:xfrm>
        </p:grpSpPr>
        <p:sp>
          <p:nvSpPr>
            <p:cNvPr id="180227" name="Freeform 3"/>
            <p:cNvSpPr>
              <a:spLocks/>
            </p:cNvSpPr>
            <p:nvPr/>
          </p:nvSpPr>
          <p:spPr bwMode="auto">
            <a:xfrm>
              <a:off x="238" y="2914"/>
              <a:ext cx="1393" cy="612"/>
            </a:xfrm>
            <a:custGeom>
              <a:avLst/>
              <a:gdLst>
                <a:gd name="T0" fmla="*/ 296 w 1393"/>
                <a:gd name="T1" fmla="*/ 27 h 612"/>
                <a:gd name="T2" fmla="*/ 191 w 1393"/>
                <a:gd name="T3" fmla="*/ 33 h 612"/>
                <a:gd name="T4" fmla="*/ 72 w 1393"/>
                <a:gd name="T5" fmla="*/ 93 h 612"/>
                <a:gd name="T6" fmla="*/ 13 w 1393"/>
                <a:gd name="T7" fmla="*/ 205 h 612"/>
                <a:gd name="T8" fmla="*/ 59 w 1393"/>
                <a:gd name="T9" fmla="*/ 409 h 612"/>
                <a:gd name="T10" fmla="*/ 336 w 1393"/>
                <a:gd name="T11" fmla="*/ 548 h 612"/>
                <a:gd name="T12" fmla="*/ 415 w 1393"/>
                <a:gd name="T13" fmla="*/ 561 h 612"/>
                <a:gd name="T14" fmla="*/ 507 w 1393"/>
                <a:gd name="T15" fmla="*/ 567 h 612"/>
                <a:gd name="T16" fmla="*/ 1285 w 1393"/>
                <a:gd name="T17" fmla="*/ 535 h 612"/>
                <a:gd name="T18" fmla="*/ 1338 w 1393"/>
                <a:gd name="T19" fmla="*/ 495 h 612"/>
                <a:gd name="T20" fmla="*/ 1357 w 1393"/>
                <a:gd name="T21" fmla="*/ 291 h 612"/>
                <a:gd name="T22" fmla="*/ 1318 w 1393"/>
                <a:gd name="T23" fmla="*/ 86 h 612"/>
                <a:gd name="T24" fmla="*/ 1147 w 1393"/>
                <a:gd name="T25" fmla="*/ 33 h 612"/>
                <a:gd name="T26" fmla="*/ 764 w 1393"/>
                <a:gd name="T27" fmla="*/ 0 h 612"/>
                <a:gd name="T28" fmla="*/ 527 w 1393"/>
                <a:gd name="T29" fmla="*/ 20 h 612"/>
                <a:gd name="T30" fmla="*/ 296 w 1393"/>
                <a:gd name="T31" fmla="*/ 27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93" h="612">
                  <a:moveTo>
                    <a:pt x="296" y="27"/>
                  </a:moveTo>
                  <a:cubicBezTo>
                    <a:pt x="261" y="29"/>
                    <a:pt x="226" y="28"/>
                    <a:pt x="191" y="33"/>
                  </a:cubicBezTo>
                  <a:cubicBezTo>
                    <a:pt x="145" y="39"/>
                    <a:pt x="115" y="78"/>
                    <a:pt x="72" y="93"/>
                  </a:cubicBezTo>
                  <a:cubicBezTo>
                    <a:pt x="41" y="124"/>
                    <a:pt x="23" y="162"/>
                    <a:pt x="13" y="205"/>
                  </a:cubicBezTo>
                  <a:cubicBezTo>
                    <a:pt x="17" y="293"/>
                    <a:pt x="0" y="350"/>
                    <a:pt x="59" y="409"/>
                  </a:cubicBezTo>
                  <a:cubicBezTo>
                    <a:pt x="91" y="514"/>
                    <a:pt x="247" y="535"/>
                    <a:pt x="336" y="548"/>
                  </a:cubicBezTo>
                  <a:cubicBezTo>
                    <a:pt x="414" y="560"/>
                    <a:pt x="283" y="549"/>
                    <a:pt x="415" y="561"/>
                  </a:cubicBezTo>
                  <a:cubicBezTo>
                    <a:pt x="446" y="564"/>
                    <a:pt x="476" y="565"/>
                    <a:pt x="507" y="567"/>
                  </a:cubicBezTo>
                  <a:cubicBezTo>
                    <a:pt x="804" y="564"/>
                    <a:pt x="1030" y="612"/>
                    <a:pt x="1285" y="535"/>
                  </a:cubicBezTo>
                  <a:cubicBezTo>
                    <a:pt x="1300" y="519"/>
                    <a:pt x="1338" y="495"/>
                    <a:pt x="1338" y="495"/>
                  </a:cubicBezTo>
                  <a:cubicBezTo>
                    <a:pt x="1393" y="411"/>
                    <a:pt x="1368" y="465"/>
                    <a:pt x="1357" y="291"/>
                  </a:cubicBezTo>
                  <a:cubicBezTo>
                    <a:pt x="1355" y="266"/>
                    <a:pt x="1359" y="127"/>
                    <a:pt x="1318" y="86"/>
                  </a:cubicBezTo>
                  <a:cubicBezTo>
                    <a:pt x="1282" y="50"/>
                    <a:pt x="1193" y="42"/>
                    <a:pt x="1147" y="33"/>
                  </a:cubicBezTo>
                  <a:cubicBezTo>
                    <a:pt x="1031" y="10"/>
                    <a:pt x="886" y="9"/>
                    <a:pt x="764" y="0"/>
                  </a:cubicBezTo>
                  <a:cubicBezTo>
                    <a:pt x="683" y="5"/>
                    <a:pt x="607" y="14"/>
                    <a:pt x="527" y="20"/>
                  </a:cubicBezTo>
                  <a:cubicBezTo>
                    <a:pt x="393" y="40"/>
                    <a:pt x="470" y="34"/>
                    <a:pt x="296" y="27"/>
                  </a:cubicBezTo>
                  <a:close/>
                </a:path>
              </a:pathLst>
            </a:custGeom>
            <a:solidFill>
              <a:srgbClr val="FFFFCC">
                <a:alpha val="50000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28" name="Freeform 4"/>
            <p:cNvSpPr>
              <a:spLocks/>
            </p:cNvSpPr>
            <p:nvPr/>
          </p:nvSpPr>
          <p:spPr bwMode="auto">
            <a:xfrm>
              <a:off x="4186" y="2880"/>
              <a:ext cx="1353" cy="643"/>
            </a:xfrm>
            <a:custGeom>
              <a:avLst/>
              <a:gdLst>
                <a:gd name="T0" fmla="*/ 416 w 1353"/>
                <a:gd name="T1" fmla="*/ 21 h 643"/>
                <a:gd name="T2" fmla="*/ 310 w 1353"/>
                <a:gd name="T3" fmla="*/ 34 h 643"/>
                <a:gd name="T4" fmla="*/ 238 w 1353"/>
                <a:gd name="T5" fmla="*/ 54 h 643"/>
                <a:gd name="T6" fmla="*/ 53 w 1353"/>
                <a:gd name="T7" fmla="*/ 107 h 643"/>
                <a:gd name="T8" fmla="*/ 20 w 1353"/>
                <a:gd name="T9" fmla="*/ 140 h 643"/>
                <a:gd name="T10" fmla="*/ 14 w 1353"/>
                <a:gd name="T11" fmla="*/ 364 h 643"/>
                <a:gd name="T12" fmla="*/ 0 w 1353"/>
                <a:gd name="T13" fmla="*/ 437 h 643"/>
                <a:gd name="T14" fmla="*/ 40 w 1353"/>
                <a:gd name="T15" fmla="*/ 536 h 643"/>
                <a:gd name="T16" fmla="*/ 139 w 1353"/>
                <a:gd name="T17" fmla="*/ 575 h 643"/>
                <a:gd name="T18" fmla="*/ 436 w 1353"/>
                <a:gd name="T19" fmla="*/ 628 h 643"/>
                <a:gd name="T20" fmla="*/ 600 w 1353"/>
                <a:gd name="T21" fmla="*/ 634 h 643"/>
                <a:gd name="T22" fmla="*/ 825 w 1353"/>
                <a:gd name="T23" fmla="*/ 628 h 643"/>
                <a:gd name="T24" fmla="*/ 924 w 1353"/>
                <a:gd name="T25" fmla="*/ 608 h 643"/>
                <a:gd name="T26" fmla="*/ 1029 w 1353"/>
                <a:gd name="T27" fmla="*/ 582 h 643"/>
                <a:gd name="T28" fmla="*/ 1161 w 1353"/>
                <a:gd name="T29" fmla="*/ 542 h 643"/>
                <a:gd name="T30" fmla="*/ 1227 w 1353"/>
                <a:gd name="T31" fmla="*/ 529 h 643"/>
                <a:gd name="T32" fmla="*/ 1266 w 1353"/>
                <a:gd name="T33" fmla="*/ 516 h 643"/>
                <a:gd name="T34" fmla="*/ 1345 w 1353"/>
                <a:gd name="T35" fmla="*/ 397 h 643"/>
                <a:gd name="T36" fmla="*/ 1332 w 1353"/>
                <a:gd name="T37" fmla="*/ 245 h 643"/>
                <a:gd name="T38" fmla="*/ 976 w 1353"/>
                <a:gd name="T39" fmla="*/ 48 h 643"/>
                <a:gd name="T40" fmla="*/ 416 w 1353"/>
                <a:gd name="T41" fmla="*/ 21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53" h="643">
                  <a:moveTo>
                    <a:pt x="416" y="21"/>
                  </a:moveTo>
                  <a:cubicBezTo>
                    <a:pt x="341" y="40"/>
                    <a:pt x="462" y="11"/>
                    <a:pt x="310" y="34"/>
                  </a:cubicBezTo>
                  <a:cubicBezTo>
                    <a:pt x="233" y="46"/>
                    <a:pt x="282" y="44"/>
                    <a:pt x="238" y="54"/>
                  </a:cubicBezTo>
                  <a:cubicBezTo>
                    <a:pt x="177" y="67"/>
                    <a:pt x="107" y="72"/>
                    <a:pt x="53" y="107"/>
                  </a:cubicBezTo>
                  <a:cubicBezTo>
                    <a:pt x="45" y="120"/>
                    <a:pt x="22" y="125"/>
                    <a:pt x="20" y="140"/>
                  </a:cubicBezTo>
                  <a:cubicBezTo>
                    <a:pt x="12" y="214"/>
                    <a:pt x="19" y="289"/>
                    <a:pt x="14" y="364"/>
                  </a:cubicBezTo>
                  <a:cubicBezTo>
                    <a:pt x="12" y="389"/>
                    <a:pt x="5" y="413"/>
                    <a:pt x="0" y="437"/>
                  </a:cubicBezTo>
                  <a:cubicBezTo>
                    <a:pt x="6" y="475"/>
                    <a:pt x="8" y="510"/>
                    <a:pt x="40" y="536"/>
                  </a:cubicBezTo>
                  <a:cubicBezTo>
                    <a:pt x="67" y="558"/>
                    <a:pt x="106" y="564"/>
                    <a:pt x="139" y="575"/>
                  </a:cubicBezTo>
                  <a:cubicBezTo>
                    <a:pt x="236" y="606"/>
                    <a:pt x="335" y="622"/>
                    <a:pt x="436" y="628"/>
                  </a:cubicBezTo>
                  <a:cubicBezTo>
                    <a:pt x="491" y="631"/>
                    <a:pt x="545" y="632"/>
                    <a:pt x="600" y="634"/>
                  </a:cubicBezTo>
                  <a:cubicBezTo>
                    <a:pt x="676" y="643"/>
                    <a:pt x="749" y="638"/>
                    <a:pt x="825" y="628"/>
                  </a:cubicBezTo>
                  <a:cubicBezTo>
                    <a:pt x="857" y="616"/>
                    <a:pt x="891" y="614"/>
                    <a:pt x="924" y="608"/>
                  </a:cubicBezTo>
                  <a:cubicBezTo>
                    <a:pt x="958" y="595"/>
                    <a:pt x="995" y="594"/>
                    <a:pt x="1029" y="582"/>
                  </a:cubicBezTo>
                  <a:cubicBezTo>
                    <a:pt x="1072" y="567"/>
                    <a:pt x="1117" y="552"/>
                    <a:pt x="1161" y="542"/>
                  </a:cubicBezTo>
                  <a:cubicBezTo>
                    <a:pt x="1218" y="529"/>
                    <a:pt x="1181" y="543"/>
                    <a:pt x="1227" y="529"/>
                  </a:cubicBezTo>
                  <a:cubicBezTo>
                    <a:pt x="1240" y="525"/>
                    <a:pt x="1266" y="516"/>
                    <a:pt x="1266" y="516"/>
                  </a:cubicBezTo>
                  <a:cubicBezTo>
                    <a:pt x="1321" y="479"/>
                    <a:pt x="1327" y="458"/>
                    <a:pt x="1345" y="397"/>
                  </a:cubicBezTo>
                  <a:cubicBezTo>
                    <a:pt x="1345" y="392"/>
                    <a:pt x="1353" y="285"/>
                    <a:pt x="1332" y="245"/>
                  </a:cubicBezTo>
                  <a:cubicBezTo>
                    <a:pt x="1263" y="111"/>
                    <a:pt x="1119" y="62"/>
                    <a:pt x="976" y="48"/>
                  </a:cubicBezTo>
                  <a:cubicBezTo>
                    <a:pt x="797" y="0"/>
                    <a:pt x="597" y="12"/>
                    <a:pt x="416" y="21"/>
                  </a:cubicBezTo>
                  <a:close/>
                </a:path>
              </a:pathLst>
            </a:custGeom>
            <a:solidFill>
              <a:srgbClr val="FFFFCC">
                <a:alpha val="50000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29" name="Freeform 5"/>
            <p:cNvSpPr>
              <a:spLocks/>
            </p:cNvSpPr>
            <p:nvPr/>
          </p:nvSpPr>
          <p:spPr bwMode="auto">
            <a:xfrm>
              <a:off x="2880" y="2832"/>
              <a:ext cx="1291" cy="653"/>
            </a:xfrm>
            <a:custGeom>
              <a:avLst/>
              <a:gdLst>
                <a:gd name="T0" fmla="*/ 352 w 1322"/>
                <a:gd name="T1" fmla="*/ 20 h 653"/>
                <a:gd name="T2" fmla="*/ 49 w 1322"/>
                <a:gd name="T3" fmla="*/ 139 h 653"/>
                <a:gd name="T4" fmla="*/ 88 w 1322"/>
                <a:gd name="T5" fmla="*/ 528 h 653"/>
                <a:gd name="T6" fmla="*/ 194 w 1322"/>
                <a:gd name="T7" fmla="*/ 600 h 653"/>
                <a:gd name="T8" fmla="*/ 556 w 1322"/>
                <a:gd name="T9" fmla="*/ 633 h 653"/>
                <a:gd name="T10" fmla="*/ 715 w 1322"/>
                <a:gd name="T11" fmla="*/ 653 h 653"/>
                <a:gd name="T12" fmla="*/ 1097 w 1322"/>
                <a:gd name="T13" fmla="*/ 620 h 653"/>
                <a:gd name="T14" fmla="*/ 1170 w 1322"/>
                <a:gd name="T15" fmla="*/ 587 h 653"/>
                <a:gd name="T16" fmla="*/ 1255 w 1322"/>
                <a:gd name="T17" fmla="*/ 521 h 653"/>
                <a:gd name="T18" fmla="*/ 1282 w 1322"/>
                <a:gd name="T19" fmla="*/ 462 h 653"/>
                <a:gd name="T20" fmla="*/ 1236 w 1322"/>
                <a:gd name="T21" fmla="*/ 132 h 653"/>
                <a:gd name="T22" fmla="*/ 1170 w 1322"/>
                <a:gd name="T23" fmla="*/ 92 h 653"/>
                <a:gd name="T24" fmla="*/ 932 w 1322"/>
                <a:gd name="T25" fmla="*/ 53 h 653"/>
                <a:gd name="T26" fmla="*/ 833 w 1322"/>
                <a:gd name="T27" fmla="*/ 46 h 653"/>
                <a:gd name="T28" fmla="*/ 735 w 1322"/>
                <a:gd name="T29" fmla="*/ 33 h 653"/>
                <a:gd name="T30" fmla="*/ 609 w 1322"/>
                <a:gd name="T31" fmla="*/ 20 h 653"/>
                <a:gd name="T32" fmla="*/ 517 w 1322"/>
                <a:gd name="T33" fmla="*/ 0 h 653"/>
                <a:gd name="T34" fmla="*/ 359 w 1322"/>
                <a:gd name="T35" fmla="*/ 7 h 653"/>
                <a:gd name="T36" fmla="*/ 352 w 1322"/>
                <a:gd name="T37" fmla="*/ 2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22" h="653">
                  <a:moveTo>
                    <a:pt x="352" y="20"/>
                  </a:moveTo>
                  <a:cubicBezTo>
                    <a:pt x="265" y="31"/>
                    <a:pt x="99" y="61"/>
                    <a:pt x="49" y="139"/>
                  </a:cubicBezTo>
                  <a:cubicBezTo>
                    <a:pt x="20" y="246"/>
                    <a:pt x="0" y="433"/>
                    <a:pt x="88" y="528"/>
                  </a:cubicBezTo>
                  <a:cubicBezTo>
                    <a:pt x="106" y="577"/>
                    <a:pt x="150" y="585"/>
                    <a:pt x="194" y="600"/>
                  </a:cubicBezTo>
                  <a:cubicBezTo>
                    <a:pt x="331" y="647"/>
                    <a:pt x="338" y="628"/>
                    <a:pt x="556" y="633"/>
                  </a:cubicBezTo>
                  <a:cubicBezTo>
                    <a:pt x="608" y="646"/>
                    <a:pt x="662" y="646"/>
                    <a:pt x="715" y="653"/>
                  </a:cubicBezTo>
                  <a:cubicBezTo>
                    <a:pt x="916" y="648"/>
                    <a:pt x="948" y="647"/>
                    <a:pt x="1097" y="620"/>
                  </a:cubicBezTo>
                  <a:cubicBezTo>
                    <a:pt x="1121" y="608"/>
                    <a:pt x="1149" y="604"/>
                    <a:pt x="1170" y="587"/>
                  </a:cubicBezTo>
                  <a:cubicBezTo>
                    <a:pt x="1198" y="563"/>
                    <a:pt x="1219" y="534"/>
                    <a:pt x="1255" y="521"/>
                  </a:cubicBezTo>
                  <a:cubicBezTo>
                    <a:pt x="1262" y="500"/>
                    <a:pt x="1274" y="483"/>
                    <a:pt x="1282" y="462"/>
                  </a:cubicBezTo>
                  <a:cubicBezTo>
                    <a:pt x="1300" y="345"/>
                    <a:pt x="1322" y="222"/>
                    <a:pt x="1236" y="132"/>
                  </a:cubicBezTo>
                  <a:cubicBezTo>
                    <a:pt x="1226" y="103"/>
                    <a:pt x="1201" y="100"/>
                    <a:pt x="1170" y="92"/>
                  </a:cubicBezTo>
                  <a:cubicBezTo>
                    <a:pt x="1091" y="73"/>
                    <a:pt x="1014" y="59"/>
                    <a:pt x="932" y="53"/>
                  </a:cubicBezTo>
                  <a:cubicBezTo>
                    <a:pt x="899" y="50"/>
                    <a:pt x="866" y="48"/>
                    <a:pt x="833" y="46"/>
                  </a:cubicBezTo>
                  <a:cubicBezTo>
                    <a:pt x="785" y="39"/>
                    <a:pt x="790" y="39"/>
                    <a:pt x="735" y="33"/>
                  </a:cubicBezTo>
                  <a:cubicBezTo>
                    <a:pt x="693" y="28"/>
                    <a:pt x="609" y="20"/>
                    <a:pt x="609" y="20"/>
                  </a:cubicBezTo>
                  <a:cubicBezTo>
                    <a:pt x="578" y="12"/>
                    <a:pt x="547" y="11"/>
                    <a:pt x="517" y="0"/>
                  </a:cubicBezTo>
                  <a:cubicBezTo>
                    <a:pt x="464" y="2"/>
                    <a:pt x="412" y="3"/>
                    <a:pt x="359" y="7"/>
                  </a:cubicBezTo>
                  <a:cubicBezTo>
                    <a:pt x="325" y="9"/>
                    <a:pt x="339" y="13"/>
                    <a:pt x="352" y="20"/>
                  </a:cubicBezTo>
                  <a:close/>
                </a:path>
              </a:pathLst>
            </a:custGeom>
            <a:solidFill>
              <a:srgbClr val="FFFFCC">
                <a:alpha val="50000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30" name="Freeform 6"/>
            <p:cNvSpPr>
              <a:spLocks/>
            </p:cNvSpPr>
            <p:nvPr/>
          </p:nvSpPr>
          <p:spPr bwMode="auto">
            <a:xfrm>
              <a:off x="1632" y="2832"/>
              <a:ext cx="1252" cy="712"/>
            </a:xfrm>
            <a:custGeom>
              <a:avLst/>
              <a:gdLst>
                <a:gd name="T0" fmla="*/ 119 w 1297"/>
                <a:gd name="T1" fmla="*/ 97 h 712"/>
                <a:gd name="T2" fmla="*/ 73 w 1297"/>
                <a:gd name="T3" fmla="*/ 117 h 712"/>
                <a:gd name="T4" fmla="*/ 0 w 1297"/>
                <a:gd name="T5" fmla="*/ 282 h 712"/>
                <a:gd name="T6" fmla="*/ 7 w 1297"/>
                <a:gd name="T7" fmla="*/ 447 h 712"/>
                <a:gd name="T8" fmla="*/ 178 w 1297"/>
                <a:gd name="T9" fmla="*/ 598 h 712"/>
                <a:gd name="T10" fmla="*/ 475 w 1297"/>
                <a:gd name="T11" fmla="*/ 671 h 712"/>
                <a:gd name="T12" fmla="*/ 1187 w 1297"/>
                <a:gd name="T13" fmla="*/ 644 h 712"/>
                <a:gd name="T14" fmla="*/ 1260 w 1297"/>
                <a:gd name="T15" fmla="*/ 572 h 712"/>
                <a:gd name="T16" fmla="*/ 1286 w 1297"/>
                <a:gd name="T17" fmla="*/ 236 h 712"/>
                <a:gd name="T18" fmla="*/ 1266 w 1297"/>
                <a:gd name="T19" fmla="*/ 163 h 712"/>
                <a:gd name="T20" fmla="*/ 1174 w 1297"/>
                <a:gd name="T21" fmla="*/ 124 h 712"/>
                <a:gd name="T22" fmla="*/ 950 w 1297"/>
                <a:gd name="T23" fmla="*/ 71 h 712"/>
                <a:gd name="T24" fmla="*/ 877 w 1297"/>
                <a:gd name="T25" fmla="*/ 58 h 712"/>
                <a:gd name="T26" fmla="*/ 475 w 1297"/>
                <a:gd name="T27" fmla="*/ 11 h 712"/>
                <a:gd name="T28" fmla="*/ 178 w 1297"/>
                <a:gd name="T29" fmla="*/ 31 h 712"/>
                <a:gd name="T30" fmla="*/ 119 w 1297"/>
                <a:gd name="T31" fmla="*/ 97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97" h="712">
                  <a:moveTo>
                    <a:pt x="119" y="97"/>
                  </a:moveTo>
                  <a:cubicBezTo>
                    <a:pt x="104" y="104"/>
                    <a:pt x="85" y="105"/>
                    <a:pt x="73" y="117"/>
                  </a:cubicBezTo>
                  <a:cubicBezTo>
                    <a:pt x="36" y="155"/>
                    <a:pt x="13" y="232"/>
                    <a:pt x="0" y="282"/>
                  </a:cubicBezTo>
                  <a:cubicBezTo>
                    <a:pt x="2" y="337"/>
                    <a:pt x="3" y="392"/>
                    <a:pt x="7" y="447"/>
                  </a:cubicBezTo>
                  <a:cubicBezTo>
                    <a:pt x="14" y="537"/>
                    <a:pt x="105" y="575"/>
                    <a:pt x="178" y="598"/>
                  </a:cubicBezTo>
                  <a:cubicBezTo>
                    <a:pt x="247" y="662"/>
                    <a:pt x="388" y="665"/>
                    <a:pt x="475" y="671"/>
                  </a:cubicBezTo>
                  <a:cubicBezTo>
                    <a:pt x="968" y="666"/>
                    <a:pt x="933" y="712"/>
                    <a:pt x="1187" y="644"/>
                  </a:cubicBezTo>
                  <a:cubicBezTo>
                    <a:pt x="1228" y="617"/>
                    <a:pt x="1231" y="610"/>
                    <a:pt x="1260" y="572"/>
                  </a:cubicBezTo>
                  <a:cubicBezTo>
                    <a:pt x="1297" y="448"/>
                    <a:pt x="1275" y="485"/>
                    <a:pt x="1286" y="236"/>
                  </a:cubicBezTo>
                  <a:cubicBezTo>
                    <a:pt x="1283" y="215"/>
                    <a:pt x="1286" y="180"/>
                    <a:pt x="1266" y="163"/>
                  </a:cubicBezTo>
                  <a:cubicBezTo>
                    <a:pt x="1241" y="141"/>
                    <a:pt x="1205" y="136"/>
                    <a:pt x="1174" y="124"/>
                  </a:cubicBezTo>
                  <a:cubicBezTo>
                    <a:pt x="1103" y="96"/>
                    <a:pt x="1026" y="80"/>
                    <a:pt x="950" y="71"/>
                  </a:cubicBezTo>
                  <a:cubicBezTo>
                    <a:pt x="902" y="54"/>
                    <a:pt x="966" y="75"/>
                    <a:pt x="877" y="58"/>
                  </a:cubicBezTo>
                  <a:cubicBezTo>
                    <a:pt x="743" y="32"/>
                    <a:pt x="613" y="19"/>
                    <a:pt x="475" y="11"/>
                  </a:cubicBezTo>
                  <a:cubicBezTo>
                    <a:pt x="325" y="15"/>
                    <a:pt x="282" y="0"/>
                    <a:pt x="178" y="31"/>
                  </a:cubicBezTo>
                  <a:cubicBezTo>
                    <a:pt x="158" y="52"/>
                    <a:pt x="133" y="71"/>
                    <a:pt x="119" y="97"/>
                  </a:cubicBezTo>
                  <a:close/>
                </a:path>
              </a:pathLst>
            </a:custGeom>
            <a:solidFill>
              <a:srgbClr val="FFFFCC">
                <a:alpha val="50000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80231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/>
              <a:t>Clustering – Stopping Criterion</a:t>
            </a:r>
          </a:p>
        </p:txBody>
      </p:sp>
      <p:grpSp>
        <p:nvGrpSpPr>
          <p:cNvPr id="180232" name="Group 8"/>
          <p:cNvGrpSpPr>
            <a:grpSpLocks/>
          </p:cNvGrpSpPr>
          <p:nvPr/>
        </p:nvGrpSpPr>
        <p:grpSpPr bwMode="auto">
          <a:xfrm>
            <a:off x="2600326" y="3759200"/>
            <a:ext cx="6988175" cy="508000"/>
            <a:chOff x="678" y="2368"/>
            <a:chExt cx="4402" cy="320"/>
          </a:xfrm>
        </p:grpSpPr>
        <p:sp>
          <p:nvSpPr>
            <p:cNvPr id="180233" name="Freeform 9"/>
            <p:cNvSpPr>
              <a:spLocks/>
            </p:cNvSpPr>
            <p:nvPr/>
          </p:nvSpPr>
          <p:spPr bwMode="auto">
            <a:xfrm>
              <a:off x="678" y="2368"/>
              <a:ext cx="650" cy="320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34" name="Freeform 10"/>
            <p:cNvSpPr>
              <a:spLocks/>
            </p:cNvSpPr>
            <p:nvPr/>
          </p:nvSpPr>
          <p:spPr bwMode="auto">
            <a:xfrm>
              <a:off x="1929" y="2368"/>
              <a:ext cx="650" cy="320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35" name="Freeform 11"/>
            <p:cNvSpPr>
              <a:spLocks/>
            </p:cNvSpPr>
            <p:nvPr/>
          </p:nvSpPr>
          <p:spPr bwMode="auto">
            <a:xfrm>
              <a:off x="3179" y="2368"/>
              <a:ext cx="650" cy="320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36" name="Freeform 12"/>
            <p:cNvSpPr>
              <a:spLocks/>
            </p:cNvSpPr>
            <p:nvPr/>
          </p:nvSpPr>
          <p:spPr bwMode="auto">
            <a:xfrm>
              <a:off x="4430" y="2368"/>
              <a:ext cx="650" cy="320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grpSp>
        <p:nvGrpSpPr>
          <p:cNvPr id="180237" name="Group 13"/>
          <p:cNvGrpSpPr>
            <a:grpSpLocks/>
          </p:cNvGrpSpPr>
          <p:nvPr/>
        </p:nvGrpSpPr>
        <p:grpSpPr bwMode="auto">
          <a:xfrm>
            <a:off x="3155951" y="2311400"/>
            <a:ext cx="5876925" cy="1462088"/>
            <a:chOff x="1028" y="1456"/>
            <a:chExt cx="3702" cy="921"/>
          </a:xfrm>
        </p:grpSpPr>
        <p:sp>
          <p:nvSpPr>
            <p:cNvPr id="180238" name="Freeform 14"/>
            <p:cNvSpPr>
              <a:spLocks/>
            </p:cNvSpPr>
            <p:nvPr/>
          </p:nvSpPr>
          <p:spPr bwMode="auto">
            <a:xfrm>
              <a:off x="1028" y="2064"/>
              <a:ext cx="1251" cy="304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39" name="Freeform 15"/>
            <p:cNvSpPr>
              <a:spLocks/>
            </p:cNvSpPr>
            <p:nvPr/>
          </p:nvSpPr>
          <p:spPr bwMode="auto">
            <a:xfrm>
              <a:off x="1678" y="1762"/>
              <a:ext cx="1851" cy="615"/>
            </a:xfrm>
            <a:custGeom>
              <a:avLst/>
              <a:gdLst>
                <a:gd name="T0" fmla="*/ 0 w 1776"/>
                <a:gd name="T1" fmla="*/ 480 h 969"/>
                <a:gd name="T2" fmla="*/ 0 w 1776"/>
                <a:gd name="T3" fmla="*/ 0 h 969"/>
                <a:gd name="T4" fmla="*/ 1776 w 1776"/>
                <a:gd name="T5" fmla="*/ 0 h 969"/>
                <a:gd name="T6" fmla="*/ 1773 w 1776"/>
                <a:gd name="T7" fmla="*/ 969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76" h="969">
                  <a:moveTo>
                    <a:pt x="0" y="480"/>
                  </a:moveTo>
                  <a:lnTo>
                    <a:pt x="0" y="0"/>
                  </a:lnTo>
                  <a:lnTo>
                    <a:pt x="1776" y="0"/>
                  </a:lnTo>
                  <a:lnTo>
                    <a:pt x="1773" y="969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40" name="Freeform 16"/>
            <p:cNvSpPr>
              <a:spLocks/>
            </p:cNvSpPr>
            <p:nvPr/>
          </p:nvSpPr>
          <p:spPr bwMode="auto">
            <a:xfrm>
              <a:off x="2579" y="1456"/>
              <a:ext cx="2151" cy="915"/>
            </a:xfrm>
            <a:custGeom>
              <a:avLst/>
              <a:gdLst>
                <a:gd name="T0" fmla="*/ 0 w 2064"/>
                <a:gd name="T1" fmla="*/ 480 h 1443"/>
                <a:gd name="T2" fmla="*/ 0 w 2064"/>
                <a:gd name="T3" fmla="*/ 0 h 1443"/>
                <a:gd name="T4" fmla="*/ 2064 w 2064"/>
                <a:gd name="T5" fmla="*/ 0 h 1443"/>
                <a:gd name="T6" fmla="*/ 2063 w 2064"/>
                <a:gd name="T7" fmla="*/ 1443 h 1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64" h="1443">
                  <a:moveTo>
                    <a:pt x="0" y="480"/>
                  </a:moveTo>
                  <a:lnTo>
                    <a:pt x="0" y="0"/>
                  </a:lnTo>
                  <a:lnTo>
                    <a:pt x="2064" y="0"/>
                  </a:lnTo>
                  <a:lnTo>
                    <a:pt x="2063" y="1443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grpSp>
        <p:nvGrpSpPr>
          <p:cNvPr id="180241" name="Group 17"/>
          <p:cNvGrpSpPr>
            <a:grpSpLocks/>
          </p:cNvGrpSpPr>
          <p:nvPr/>
        </p:nvGrpSpPr>
        <p:grpSpPr bwMode="auto">
          <a:xfrm>
            <a:off x="2362200" y="4267200"/>
            <a:ext cx="7543800" cy="482600"/>
            <a:chOff x="528" y="2688"/>
            <a:chExt cx="4752" cy="304"/>
          </a:xfrm>
        </p:grpSpPr>
        <p:sp>
          <p:nvSpPr>
            <p:cNvPr id="180242" name="Freeform 18"/>
            <p:cNvSpPr>
              <a:spLocks/>
            </p:cNvSpPr>
            <p:nvPr/>
          </p:nvSpPr>
          <p:spPr bwMode="auto">
            <a:xfrm>
              <a:off x="528" y="2688"/>
              <a:ext cx="350" cy="304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43" name="Freeform 19"/>
            <p:cNvSpPr>
              <a:spLocks/>
            </p:cNvSpPr>
            <p:nvPr/>
          </p:nvSpPr>
          <p:spPr bwMode="auto">
            <a:xfrm>
              <a:off x="1156" y="2688"/>
              <a:ext cx="351" cy="304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44" name="Freeform 20"/>
            <p:cNvSpPr>
              <a:spLocks/>
            </p:cNvSpPr>
            <p:nvPr/>
          </p:nvSpPr>
          <p:spPr bwMode="auto">
            <a:xfrm>
              <a:off x="1785" y="2688"/>
              <a:ext cx="350" cy="304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45" name="Freeform 21"/>
            <p:cNvSpPr>
              <a:spLocks/>
            </p:cNvSpPr>
            <p:nvPr/>
          </p:nvSpPr>
          <p:spPr bwMode="auto">
            <a:xfrm>
              <a:off x="2414" y="2688"/>
              <a:ext cx="350" cy="304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46" name="Freeform 22"/>
            <p:cNvSpPr>
              <a:spLocks/>
            </p:cNvSpPr>
            <p:nvPr/>
          </p:nvSpPr>
          <p:spPr bwMode="auto">
            <a:xfrm>
              <a:off x="3043" y="2688"/>
              <a:ext cx="350" cy="304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47" name="Freeform 23"/>
            <p:cNvSpPr>
              <a:spLocks/>
            </p:cNvSpPr>
            <p:nvPr/>
          </p:nvSpPr>
          <p:spPr bwMode="auto">
            <a:xfrm>
              <a:off x="3672" y="2688"/>
              <a:ext cx="350" cy="304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48" name="Freeform 24"/>
            <p:cNvSpPr>
              <a:spLocks/>
            </p:cNvSpPr>
            <p:nvPr/>
          </p:nvSpPr>
          <p:spPr bwMode="auto">
            <a:xfrm>
              <a:off x="4300" y="2688"/>
              <a:ext cx="351" cy="304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49" name="Freeform 25"/>
            <p:cNvSpPr>
              <a:spLocks/>
            </p:cNvSpPr>
            <p:nvPr/>
          </p:nvSpPr>
          <p:spPr bwMode="auto">
            <a:xfrm>
              <a:off x="4930" y="2688"/>
              <a:ext cx="350" cy="304"/>
            </a:xfrm>
            <a:custGeom>
              <a:avLst/>
              <a:gdLst>
                <a:gd name="T0" fmla="*/ 0 w 528"/>
                <a:gd name="T1" fmla="*/ 480 h 480"/>
                <a:gd name="T2" fmla="*/ 0 w 528"/>
                <a:gd name="T3" fmla="*/ 0 h 480"/>
                <a:gd name="T4" fmla="*/ 528 w 528"/>
                <a:gd name="T5" fmla="*/ 0 h 480"/>
                <a:gd name="T6" fmla="*/ 528 w 528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8" h="480">
                  <a:moveTo>
                    <a:pt x="0" y="480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480"/>
                  </a:ln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80251" name="Freeform 27"/>
          <p:cNvSpPr>
            <a:spLocks/>
          </p:cNvSpPr>
          <p:nvPr/>
        </p:nvSpPr>
        <p:spPr bwMode="auto">
          <a:xfrm>
            <a:off x="2151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52" name="Freeform 28"/>
          <p:cNvSpPr>
            <a:spLocks/>
          </p:cNvSpPr>
          <p:nvPr/>
        </p:nvSpPr>
        <p:spPr bwMode="auto">
          <a:xfrm>
            <a:off x="2133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53" name="Freeform 29"/>
          <p:cNvSpPr>
            <a:spLocks/>
          </p:cNvSpPr>
          <p:nvPr/>
        </p:nvSpPr>
        <p:spPr bwMode="auto">
          <a:xfrm>
            <a:off x="2659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54" name="Freeform 30"/>
          <p:cNvSpPr>
            <a:spLocks/>
          </p:cNvSpPr>
          <p:nvPr/>
        </p:nvSpPr>
        <p:spPr bwMode="auto">
          <a:xfrm>
            <a:off x="2641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55" name="Freeform 31"/>
          <p:cNvSpPr>
            <a:spLocks/>
          </p:cNvSpPr>
          <p:nvPr/>
        </p:nvSpPr>
        <p:spPr bwMode="auto">
          <a:xfrm>
            <a:off x="3167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56" name="Freeform 32"/>
          <p:cNvSpPr>
            <a:spLocks/>
          </p:cNvSpPr>
          <p:nvPr/>
        </p:nvSpPr>
        <p:spPr bwMode="auto">
          <a:xfrm>
            <a:off x="3149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57" name="Freeform 33"/>
          <p:cNvSpPr>
            <a:spLocks/>
          </p:cNvSpPr>
          <p:nvPr/>
        </p:nvSpPr>
        <p:spPr bwMode="auto">
          <a:xfrm>
            <a:off x="3675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58" name="Freeform 34"/>
          <p:cNvSpPr>
            <a:spLocks/>
          </p:cNvSpPr>
          <p:nvPr/>
        </p:nvSpPr>
        <p:spPr bwMode="auto">
          <a:xfrm>
            <a:off x="3657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59" name="Freeform 35"/>
          <p:cNvSpPr>
            <a:spLocks/>
          </p:cNvSpPr>
          <p:nvPr/>
        </p:nvSpPr>
        <p:spPr bwMode="auto">
          <a:xfrm>
            <a:off x="4183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0" name="Freeform 36"/>
          <p:cNvSpPr>
            <a:spLocks/>
          </p:cNvSpPr>
          <p:nvPr/>
        </p:nvSpPr>
        <p:spPr bwMode="auto">
          <a:xfrm>
            <a:off x="4165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1" name="Freeform 37"/>
          <p:cNvSpPr>
            <a:spLocks/>
          </p:cNvSpPr>
          <p:nvPr/>
        </p:nvSpPr>
        <p:spPr bwMode="auto">
          <a:xfrm>
            <a:off x="4691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2" name="Freeform 38"/>
          <p:cNvSpPr>
            <a:spLocks/>
          </p:cNvSpPr>
          <p:nvPr/>
        </p:nvSpPr>
        <p:spPr bwMode="auto">
          <a:xfrm>
            <a:off x="4673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3" name="Freeform 39"/>
          <p:cNvSpPr>
            <a:spLocks/>
          </p:cNvSpPr>
          <p:nvPr/>
        </p:nvSpPr>
        <p:spPr bwMode="auto">
          <a:xfrm>
            <a:off x="5199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4" name="Freeform 40"/>
          <p:cNvSpPr>
            <a:spLocks/>
          </p:cNvSpPr>
          <p:nvPr/>
        </p:nvSpPr>
        <p:spPr bwMode="auto">
          <a:xfrm>
            <a:off x="5181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5" name="Freeform 41"/>
          <p:cNvSpPr>
            <a:spLocks/>
          </p:cNvSpPr>
          <p:nvPr/>
        </p:nvSpPr>
        <p:spPr bwMode="auto">
          <a:xfrm>
            <a:off x="5707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6" name="Freeform 42"/>
          <p:cNvSpPr>
            <a:spLocks/>
          </p:cNvSpPr>
          <p:nvPr/>
        </p:nvSpPr>
        <p:spPr bwMode="auto">
          <a:xfrm>
            <a:off x="5689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7" name="Freeform 43"/>
          <p:cNvSpPr>
            <a:spLocks/>
          </p:cNvSpPr>
          <p:nvPr/>
        </p:nvSpPr>
        <p:spPr bwMode="auto">
          <a:xfrm>
            <a:off x="6215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8" name="Freeform 44"/>
          <p:cNvSpPr>
            <a:spLocks/>
          </p:cNvSpPr>
          <p:nvPr/>
        </p:nvSpPr>
        <p:spPr bwMode="auto">
          <a:xfrm>
            <a:off x="6197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69" name="Freeform 45"/>
          <p:cNvSpPr>
            <a:spLocks/>
          </p:cNvSpPr>
          <p:nvPr/>
        </p:nvSpPr>
        <p:spPr bwMode="auto">
          <a:xfrm>
            <a:off x="6723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0" name="Freeform 46"/>
          <p:cNvSpPr>
            <a:spLocks/>
          </p:cNvSpPr>
          <p:nvPr/>
        </p:nvSpPr>
        <p:spPr bwMode="auto">
          <a:xfrm>
            <a:off x="6705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1" name="Freeform 47"/>
          <p:cNvSpPr>
            <a:spLocks/>
          </p:cNvSpPr>
          <p:nvPr/>
        </p:nvSpPr>
        <p:spPr bwMode="auto">
          <a:xfrm>
            <a:off x="7231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2" name="Freeform 48"/>
          <p:cNvSpPr>
            <a:spLocks/>
          </p:cNvSpPr>
          <p:nvPr/>
        </p:nvSpPr>
        <p:spPr bwMode="auto">
          <a:xfrm>
            <a:off x="7213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3" name="Freeform 49"/>
          <p:cNvSpPr>
            <a:spLocks/>
          </p:cNvSpPr>
          <p:nvPr/>
        </p:nvSpPr>
        <p:spPr bwMode="auto">
          <a:xfrm>
            <a:off x="7739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4" name="Freeform 50"/>
          <p:cNvSpPr>
            <a:spLocks/>
          </p:cNvSpPr>
          <p:nvPr/>
        </p:nvSpPr>
        <p:spPr bwMode="auto">
          <a:xfrm>
            <a:off x="7721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5" name="Freeform 51"/>
          <p:cNvSpPr>
            <a:spLocks/>
          </p:cNvSpPr>
          <p:nvPr/>
        </p:nvSpPr>
        <p:spPr bwMode="auto">
          <a:xfrm>
            <a:off x="8247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6" name="Freeform 52"/>
          <p:cNvSpPr>
            <a:spLocks/>
          </p:cNvSpPr>
          <p:nvPr/>
        </p:nvSpPr>
        <p:spPr bwMode="auto">
          <a:xfrm>
            <a:off x="8229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7" name="Freeform 53"/>
          <p:cNvSpPr>
            <a:spLocks/>
          </p:cNvSpPr>
          <p:nvPr/>
        </p:nvSpPr>
        <p:spPr bwMode="auto">
          <a:xfrm>
            <a:off x="8755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8" name="Freeform 54"/>
          <p:cNvSpPr>
            <a:spLocks/>
          </p:cNvSpPr>
          <p:nvPr/>
        </p:nvSpPr>
        <p:spPr bwMode="auto">
          <a:xfrm>
            <a:off x="8737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79" name="Freeform 55"/>
          <p:cNvSpPr>
            <a:spLocks/>
          </p:cNvSpPr>
          <p:nvPr/>
        </p:nvSpPr>
        <p:spPr bwMode="auto">
          <a:xfrm>
            <a:off x="9263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80" name="Freeform 56"/>
          <p:cNvSpPr>
            <a:spLocks/>
          </p:cNvSpPr>
          <p:nvPr/>
        </p:nvSpPr>
        <p:spPr bwMode="auto">
          <a:xfrm>
            <a:off x="9245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81" name="Freeform 57"/>
          <p:cNvSpPr>
            <a:spLocks/>
          </p:cNvSpPr>
          <p:nvPr/>
        </p:nvSpPr>
        <p:spPr bwMode="auto">
          <a:xfrm>
            <a:off x="9771064" y="4806950"/>
            <a:ext cx="136525" cy="26988"/>
          </a:xfrm>
          <a:custGeom>
            <a:avLst/>
            <a:gdLst>
              <a:gd name="T0" fmla="*/ 1269 w 1406"/>
              <a:gd name="T1" fmla="*/ 31 h 229"/>
              <a:gd name="T2" fmla="*/ 1246 w 1406"/>
              <a:gd name="T3" fmla="*/ 12 h 229"/>
              <a:gd name="T4" fmla="*/ 1221 w 1406"/>
              <a:gd name="T5" fmla="*/ 1 h 229"/>
              <a:gd name="T6" fmla="*/ 1199 w 1406"/>
              <a:gd name="T7" fmla="*/ 0 h 229"/>
              <a:gd name="T8" fmla="*/ 1200 w 1406"/>
              <a:gd name="T9" fmla="*/ 0 h 229"/>
              <a:gd name="T10" fmla="*/ 202 w 1406"/>
              <a:gd name="T11" fmla="*/ 0 h 229"/>
              <a:gd name="T12" fmla="*/ 185 w 1406"/>
              <a:gd name="T13" fmla="*/ 0 h 229"/>
              <a:gd name="T14" fmla="*/ 169 w 1406"/>
              <a:gd name="T15" fmla="*/ 3 h 229"/>
              <a:gd name="T16" fmla="*/ 156 w 1406"/>
              <a:gd name="T17" fmla="*/ 12 h 229"/>
              <a:gd name="T18" fmla="*/ 143 w 1406"/>
              <a:gd name="T19" fmla="*/ 19 h 229"/>
              <a:gd name="T20" fmla="*/ 132 w 1406"/>
              <a:gd name="T21" fmla="*/ 25 h 229"/>
              <a:gd name="T22" fmla="*/ 130 w 1406"/>
              <a:gd name="T23" fmla="*/ 31 h 229"/>
              <a:gd name="T24" fmla="*/ 97 w 1406"/>
              <a:gd name="T25" fmla="*/ 77 h 229"/>
              <a:gd name="T26" fmla="*/ 100 w 1406"/>
              <a:gd name="T27" fmla="*/ 76 h 229"/>
              <a:gd name="T28" fmla="*/ 0 w 1406"/>
              <a:gd name="T29" fmla="*/ 225 h 229"/>
              <a:gd name="T30" fmla="*/ 1406 w 1406"/>
              <a:gd name="T31" fmla="*/ 229 h 229"/>
              <a:gd name="T32" fmla="*/ 1288 w 1406"/>
              <a:gd name="T33" fmla="*/ 66 h 229"/>
              <a:gd name="T34" fmla="*/ 1269 w 1406"/>
              <a:gd name="T35" fmla="*/ 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6" h="229">
                <a:moveTo>
                  <a:pt x="1269" y="31"/>
                </a:moveTo>
                <a:lnTo>
                  <a:pt x="1246" y="12"/>
                </a:lnTo>
                <a:lnTo>
                  <a:pt x="1221" y="1"/>
                </a:lnTo>
                <a:lnTo>
                  <a:pt x="1199" y="0"/>
                </a:lnTo>
                <a:lnTo>
                  <a:pt x="1200" y="0"/>
                </a:lnTo>
                <a:lnTo>
                  <a:pt x="202" y="0"/>
                </a:lnTo>
                <a:lnTo>
                  <a:pt x="185" y="0"/>
                </a:lnTo>
                <a:lnTo>
                  <a:pt x="169" y="3"/>
                </a:lnTo>
                <a:lnTo>
                  <a:pt x="156" y="12"/>
                </a:lnTo>
                <a:lnTo>
                  <a:pt x="143" y="19"/>
                </a:lnTo>
                <a:lnTo>
                  <a:pt x="132" y="25"/>
                </a:lnTo>
                <a:lnTo>
                  <a:pt x="130" y="31"/>
                </a:lnTo>
                <a:lnTo>
                  <a:pt x="97" y="77"/>
                </a:lnTo>
                <a:lnTo>
                  <a:pt x="100" y="76"/>
                </a:lnTo>
                <a:lnTo>
                  <a:pt x="0" y="225"/>
                </a:lnTo>
                <a:lnTo>
                  <a:pt x="1406" y="229"/>
                </a:lnTo>
                <a:lnTo>
                  <a:pt x="1288" y="66"/>
                </a:lnTo>
                <a:lnTo>
                  <a:pt x="1269" y="31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80282" name="Freeform 58"/>
          <p:cNvSpPr>
            <a:spLocks/>
          </p:cNvSpPr>
          <p:nvPr/>
        </p:nvSpPr>
        <p:spPr bwMode="auto">
          <a:xfrm>
            <a:off x="9753600" y="4832351"/>
            <a:ext cx="355600" cy="398463"/>
          </a:xfrm>
          <a:custGeom>
            <a:avLst/>
            <a:gdLst>
              <a:gd name="T0" fmla="*/ 125 w 3660"/>
              <a:gd name="T1" fmla="*/ 8 h 3343"/>
              <a:gd name="T2" fmla="*/ 91 w 3660"/>
              <a:gd name="T3" fmla="*/ 17 h 3343"/>
              <a:gd name="T4" fmla="*/ 65 w 3660"/>
              <a:gd name="T5" fmla="*/ 28 h 3343"/>
              <a:gd name="T6" fmla="*/ 41 w 3660"/>
              <a:gd name="T7" fmla="*/ 50 h 3343"/>
              <a:gd name="T8" fmla="*/ 22 w 3660"/>
              <a:gd name="T9" fmla="*/ 79 h 3343"/>
              <a:gd name="T10" fmla="*/ 5 w 3660"/>
              <a:gd name="T11" fmla="*/ 114 h 3343"/>
              <a:gd name="T12" fmla="*/ 1 w 3660"/>
              <a:gd name="T13" fmla="*/ 153 h 3343"/>
              <a:gd name="T14" fmla="*/ 0 w 3660"/>
              <a:gd name="T15" fmla="*/ 189 h 3343"/>
              <a:gd name="T16" fmla="*/ 1 w 3660"/>
              <a:gd name="T17" fmla="*/ 212 h 3343"/>
              <a:gd name="T18" fmla="*/ 1 w 3660"/>
              <a:gd name="T19" fmla="*/ 226 h 3343"/>
              <a:gd name="T20" fmla="*/ 1 w 3660"/>
              <a:gd name="T21" fmla="*/ 3177 h 3343"/>
              <a:gd name="T22" fmla="*/ 5 w 3660"/>
              <a:gd name="T23" fmla="*/ 3219 h 3343"/>
              <a:gd name="T24" fmla="*/ 14 w 3660"/>
              <a:gd name="T25" fmla="*/ 3252 h 3343"/>
              <a:gd name="T26" fmla="*/ 30 w 3660"/>
              <a:gd name="T27" fmla="*/ 3284 h 3343"/>
              <a:gd name="T28" fmla="*/ 56 w 3660"/>
              <a:gd name="T29" fmla="*/ 3311 h 3343"/>
              <a:gd name="T30" fmla="*/ 84 w 3660"/>
              <a:gd name="T31" fmla="*/ 3329 h 3343"/>
              <a:gd name="T32" fmla="*/ 109 w 3660"/>
              <a:gd name="T33" fmla="*/ 3336 h 3343"/>
              <a:gd name="T34" fmla="*/ 140 w 3660"/>
              <a:gd name="T35" fmla="*/ 3343 h 3343"/>
              <a:gd name="T36" fmla="*/ 3501 w 3660"/>
              <a:gd name="T37" fmla="*/ 3343 h 3343"/>
              <a:gd name="T38" fmla="*/ 3506 w 3660"/>
              <a:gd name="T39" fmla="*/ 3343 h 3343"/>
              <a:gd name="T40" fmla="*/ 3538 w 3660"/>
              <a:gd name="T41" fmla="*/ 3343 h 3343"/>
              <a:gd name="T42" fmla="*/ 3575 w 3660"/>
              <a:gd name="T43" fmla="*/ 3329 h 3343"/>
              <a:gd name="T44" fmla="*/ 3596 w 3660"/>
              <a:gd name="T45" fmla="*/ 3318 h 3343"/>
              <a:gd name="T46" fmla="*/ 3618 w 3660"/>
              <a:gd name="T47" fmla="*/ 3297 h 3343"/>
              <a:gd name="T48" fmla="*/ 3639 w 3660"/>
              <a:gd name="T49" fmla="*/ 3268 h 3343"/>
              <a:gd name="T50" fmla="*/ 3655 w 3660"/>
              <a:gd name="T51" fmla="*/ 3234 h 3343"/>
              <a:gd name="T52" fmla="*/ 3660 w 3660"/>
              <a:gd name="T53" fmla="*/ 3198 h 3343"/>
              <a:gd name="T54" fmla="*/ 3660 w 3660"/>
              <a:gd name="T55" fmla="*/ 3166 h 3343"/>
              <a:gd name="T56" fmla="*/ 3660 w 3660"/>
              <a:gd name="T57" fmla="*/ 3150 h 3343"/>
              <a:gd name="T58" fmla="*/ 3660 w 3660"/>
              <a:gd name="T59" fmla="*/ 3133 h 3343"/>
              <a:gd name="T60" fmla="*/ 3650 w 3660"/>
              <a:gd name="T61" fmla="*/ 177 h 3343"/>
              <a:gd name="T62" fmla="*/ 3659 w 3660"/>
              <a:gd name="T63" fmla="*/ 140 h 3343"/>
              <a:gd name="T64" fmla="*/ 3649 w 3660"/>
              <a:gd name="T65" fmla="*/ 104 h 3343"/>
              <a:gd name="T66" fmla="*/ 3631 w 3660"/>
              <a:gd name="T67" fmla="*/ 72 h 3343"/>
              <a:gd name="T68" fmla="*/ 3607 w 3660"/>
              <a:gd name="T69" fmla="*/ 42 h 3343"/>
              <a:gd name="T70" fmla="*/ 3578 w 3660"/>
              <a:gd name="T71" fmla="*/ 23 h 3343"/>
              <a:gd name="T72" fmla="*/ 3552 w 3660"/>
              <a:gd name="T73" fmla="*/ 17 h 3343"/>
              <a:gd name="T74" fmla="*/ 3520 w 3660"/>
              <a:gd name="T75" fmla="*/ 0 h 3343"/>
              <a:gd name="T76" fmla="*/ 125 w 3660"/>
              <a:gd name="T77" fmla="*/ 8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60" h="3343">
                <a:moveTo>
                  <a:pt x="125" y="8"/>
                </a:moveTo>
                <a:lnTo>
                  <a:pt x="91" y="17"/>
                </a:lnTo>
                <a:lnTo>
                  <a:pt x="65" y="28"/>
                </a:lnTo>
                <a:lnTo>
                  <a:pt x="41" y="50"/>
                </a:lnTo>
                <a:lnTo>
                  <a:pt x="22" y="79"/>
                </a:lnTo>
                <a:lnTo>
                  <a:pt x="5" y="114"/>
                </a:lnTo>
                <a:lnTo>
                  <a:pt x="1" y="153"/>
                </a:lnTo>
                <a:lnTo>
                  <a:pt x="0" y="189"/>
                </a:lnTo>
                <a:lnTo>
                  <a:pt x="1" y="212"/>
                </a:lnTo>
                <a:lnTo>
                  <a:pt x="1" y="226"/>
                </a:lnTo>
                <a:lnTo>
                  <a:pt x="1" y="3177"/>
                </a:lnTo>
                <a:lnTo>
                  <a:pt x="5" y="3219"/>
                </a:lnTo>
                <a:lnTo>
                  <a:pt x="14" y="3252"/>
                </a:lnTo>
                <a:lnTo>
                  <a:pt x="30" y="3284"/>
                </a:lnTo>
                <a:lnTo>
                  <a:pt x="56" y="3311"/>
                </a:lnTo>
                <a:lnTo>
                  <a:pt x="84" y="3329"/>
                </a:lnTo>
                <a:lnTo>
                  <a:pt x="109" y="3336"/>
                </a:lnTo>
                <a:lnTo>
                  <a:pt x="140" y="3343"/>
                </a:lnTo>
                <a:lnTo>
                  <a:pt x="3501" y="3343"/>
                </a:lnTo>
                <a:lnTo>
                  <a:pt x="3506" y="3343"/>
                </a:lnTo>
                <a:lnTo>
                  <a:pt x="3538" y="3343"/>
                </a:lnTo>
                <a:lnTo>
                  <a:pt x="3575" y="3329"/>
                </a:lnTo>
                <a:lnTo>
                  <a:pt x="3596" y="3318"/>
                </a:lnTo>
                <a:lnTo>
                  <a:pt x="3618" y="3297"/>
                </a:lnTo>
                <a:lnTo>
                  <a:pt x="3639" y="3268"/>
                </a:lnTo>
                <a:lnTo>
                  <a:pt x="3655" y="3234"/>
                </a:lnTo>
                <a:lnTo>
                  <a:pt x="3660" y="3198"/>
                </a:lnTo>
                <a:lnTo>
                  <a:pt x="3660" y="3166"/>
                </a:lnTo>
                <a:lnTo>
                  <a:pt x="3660" y="3150"/>
                </a:lnTo>
                <a:lnTo>
                  <a:pt x="3660" y="3133"/>
                </a:lnTo>
                <a:lnTo>
                  <a:pt x="3650" y="177"/>
                </a:lnTo>
                <a:lnTo>
                  <a:pt x="3659" y="140"/>
                </a:lnTo>
                <a:lnTo>
                  <a:pt x="3649" y="104"/>
                </a:lnTo>
                <a:lnTo>
                  <a:pt x="3631" y="72"/>
                </a:lnTo>
                <a:lnTo>
                  <a:pt x="3607" y="42"/>
                </a:lnTo>
                <a:lnTo>
                  <a:pt x="3578" y="23"/>
                </a:lnTo>
                <a:lnTo>
                  <a:pt x="3552" y="17"/>
                </a:lnTo>
                <a:lnTo>
                  <a:pt x="3520" y="0"/>
                </a:lnTo>
                <a:lnTo>
                  <a:pt x="125" y="8"/>
                </a:lnTo>
                <a:close/>
              </a:path>
            </a:pathLst>
          </a:custGeom>
          <a:solidFill>
            <a:schemeClr val="folHlink"/>
          </a:solidFill>
          <a:ln w="317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grpSp>
        <p:nvGrpSpPr>
          <p:cNvPr id="180283" name="Group 59"/>
          <p:cNvGrpSpPr>
            <a:grpSpLocks/>
          </p:cNvGrpSpPr>
          <p:nvPr/>
        </p:nvGrpSpPr>
        <p:grpSpPr bwMode="auto">
          <a:xfrm>
            <a:off x="1524000" y="2895600"/>
            <a:ext cx="8610600" cy="1189038"/>
            <a:chOff x="0" y="1824"/>
            <a:chExt cx="5424" cy="749"/>
          </a:xfrm>
        </p:grpSpPr>
        <p:sp>
          <p:nvSpPr>
            <p:cNvPr id="180284" name="Line 60"/>
            <p:cNvSpPr>
              <a:spLocks noChangeShapeType="1"/>
            </p:cNvSpPr>
            <p:nvPr/>
          </p:nvSpPr>
          <p:spPr bwMode="auto">
            <a:xfrm>
              <a:off x="480" y="2208"/>
              <a:ext cx="4944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80285" name="Text Box 61"/>
            <p:cNvSpPr txBox="1">
              <a:spLocks noChangeArrowheads="1"/>
            </p:cNvSpPr>
            <p:nvPr/>
          </p:nvSpPr>
          <p:spPr bwMode="auto">
            <a:xfrm>
              <a:off x="0" y="1824"/>
              <a:ext cx="662" cy="7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 eaLnBrk="0" hangingPunct="0"/>
              <a:r>
                <a:rPr lang="en-US" altLang="en-US" sz="7200" b="1">
                  <a:solidFill>
                    <a:schemeClr val="accent2"/>
                  </a:solidFill>
                  <a:latin typeface="Times New Roman" panose="02020603050405020304" pitchFamily="18" charset="0"/>
                  <a:sym typeface="Wingdings" panose="05000000000000000000" pitchFamily="2" charset="2"/>
                </a:rPr>
                <a:t></a:t>
              </a:r>
              <a:endParaRPr lang="en-US" altLang="en-US" sz="2400">
                <a:solidFill>
                  <a:schemeClr val="accent2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80286" name="Group 62"/>
          <p:cNvGrpSpPr>
            <a:grpSpLocks/>
          </p:cNvGrpSpPr>
          <p:nvPr/>
        </p:nvGrpSpPr>
        <p:grpSpPr bwMode="auto">
          <a:xfrm>
            <a:off x="2328864" y="5676901"/>
            <a:ext cx="7500937" cy="396875"/>
            <a:chOff x="507" y="3576"/>
            <a:chExt cx="4725" cy="250"/>
          </a:xfrm>
        </p:grpSpPr>
        <p:sp>
          <p:nvSpPr>
            <p:cNvPr id="180287" name="Text Box 63"/>
            <p:cNvSpPr txBox="1">
              <a:spLocks noChangeArrowheads="1"/>
            </p:cNvSpPr>
            <p:nvPr/>
          </p:nvSpPr>
          <p:spPr bwMode="auto">
            <a:xfrm>
              <a:off x="507" y="3576"/>
              <a:ext cx="720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0" hangingPunct="0"/>
              <a:r>
                <a:rPr lang="en-GB" altLang="en-US" sz="2000">
                  <a:latin typeface="Arial" panose="020B0604020202020204" pitchFamily="34" charset="0"/>
                </a:rPr>
                <a:t>cluster 1</a:t>
              </a:r>
              <a:endParaRPr lang="en-GB" altLang="en-US" sz="2000">
                <a:latin typeface="Times New Roman" panose="02020603050405020304" pitchFamily="18" charset="0"/>
              </a:endParaRPr>
            </a:p>
          </p:txBody>
        </p:sp>
        <p:sp>
          <p:nvSpPr>
            <p:cNvPr id="180288" name="Text Box 64"/>
            <p:cNvSpPr txBox="1">
              <a:spLocks noChangeArrowheads="1"/>
            </p:cNvSpPr>
            <p:nvPr/>
          </p:nvSpPr>
          <p:spPr bwMode="auto">
            <a:xfrm>
              <a:off x="1842" y="3576"/>
              <a:ext cx="720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0" hangingPunct="0"/>
              <a:r>
                <a:rPr lang="en-GB" altLang="en-US" sz="2000">
                  <a:latin typeface="Arial" panose="020B0604020202020204" pitchFamily="34" charset="0"/>
                </a:rPr>
                <a:t>cluster 2</a:t>
              </a:r>
              <a:endParaRPr lang="en-GB" altLang="en-US" sz="2000">
                <a:latin typeface="Times New Roman" panose="02020603050405020304" pitchFamily="18" charset="0"/>
              </a:endParaRPr>
            </a:p>
          </p:txBody>
        </p:sp>
        <p:sp>
          <p:nvSpPr>
            <p:cNvPr id="180289" name="Text Box 65"/>
            <p:cNvSpPr txBox="1">
              <a:spLocks noChangeArrowheads="1"/>
            </p:cNvSpPr>
            <p:nvPr/>
          </p:nvSpPr>
          <p:spPr bwMode="auto">
            <a:xfrm>
              <a:off x="3177" y="3576"/>
              <a:ext cx="720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0" hangingPunct="0"/>
              <a:r>
                <a:rPr lang="en-GB" altLang="en-US" sz="2000">
                  <a:latin typeface="Arial" panose="020B0604020202020204" pitchFamily="34" charset="0"/>
                </a:rPr>
                <a:t>cluster 3</a:t>
              </a:r>
              <a:endParaRPr lang="en-GB" altLang="en-US" sz="2000">
                <a:latin typeface="Times New Roman" panose="02020603050405020304" pitchFamily="18" charset="0"/>
              </a:endParaRPr>
            </a:p>
          </p:txBody>
        </p:sp>
        <p:sp>
          <p:nvSpPr>
            <p:cNvPr id="180290" name="Text Box 66"/>
            <p:cNvSpPr txBox="1">
              <a:spLocks noChangeArrowheads="1"/>
            </p:cNvSpPr>
            <p:nvPr/>
          </p:nvSpPr>
          <p:spPr bwMode="auto">
            <a:xfrm>
              <a:off x="4512" y="3576"/>
              <a:ext cx="720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0" hangingPunct="0"/>
              <a:r>
                <a:rPr lang="en-GB" altLang="en-US" sz="2000">
                  <a:latin typeface="Arial" panose="020B0604020202020204" pitchFamily="34" charset="0"/>
                </a:rPr>
                <a:t>cluster 4</a:t>
              </a:r>
              <a:endParaRPr lang="en-GB" altLang="en-US" sz="2000">
                <a:latin typeface="Times New Roman" panose="02020603050405020304" pitchFamily="18" charset="0"/>
              </a:endParaRPr>
            </a:p>
          </p:txBody>
        </p:sp>
      </p:grpSp>
      <p:sp>
        <p:nvSpPr>
          <p:cNvPr id="180291" name="AutoShape 67"/>
          <p:cNvSpPr>
            <a:spLocks noChangeArrowheads="1"/>
          </p:cNvSpPr>
          <p:nvPr/>
        </p:nvSpPr>
        <p:spPr bwMode="auto">
          <a:xfrm>
            <a:off x="1847851" y="2133600"/>
            <a:ext cx="1584325" cy="719138"/>
          </a:xfrm>
          <a:prstGeom prst="wedgeRoundRectCallout">
            <a:avLst>
              <a:gd name="adj1" fmla="val -34769"/>
              <a:gd name="adj2" fmla="val 127926"/>
              <a:gd name="adj3" fmla="val 16667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r>
              <a:rPr lang="en-GB" altLang="en-US"/>
              <a:t>Similarity threshold</a:t>
            </a:r>
          </a:p>
        </p:txBody>
      </p:sp>
    </p:spTree>
    <p:extLst>
      <p:ext uri="{BB962C8B-B14F-4D97-AF65-F5344CB8AC3E}">
        <p14:creationId xmlns:p14="http://schemas.microsoft.com/office/powerpoint/2010/main" val="1214089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0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0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80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2" dur="500"/>
                                        <p:tgtEl>
                                          <p:spTgt spid="180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80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9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IMDB Dataset</a:t>
            </a:r>
            <a:endParaRPr lang="en-GB" dirty="0"/>
          </a:p>
        </p:txBody>
      </p:sp>
      <p:pic>
        <p:nvPicPr>
          <p:cNvPr id="31748" name="Picture 4" descr="Related image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355" y="0"/>
            <a:ext cx="486364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746" name="Picture 2" descr="Image result for IMDB dataset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653" y="2481071"/>
            <a:ext cx="3067050" cy="14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972482" y="1965435"/>
            <a:ext cx="7772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dirty="0" smtClean="0"/>
              <a:t>50K documents</a:t>
            </a:r>
          </a:p>
          <a:p>
            <a:r>
              <a:rPr lang="en-GB" altLang="en-US" dirty="0" err="1" smtClean="0"/>
              <a:t>Pos</a:t>
            </a:r>
            <a:r>
              <a:rPr lang="en-GB" altLang="en-US" dirty="0" smtClean="0"/>
              <a:t> and </a:t>
            </a:r>
            <a:r>
              <a:rPr lang="en-GB" altLang="en-US" dirty="0" err="1" smtClean="0"/>
              <a:t>Neg</a:t>
            </a:r>
            <a:r>
              <a:rPr lang="en-GB" altLang="en-US" dirty="0" smtClean="0"/>
              <a:t> reviews</a:t>
            </a:r>
          </a:p>
        </p:txBody>
      </p:sp>
      <p:sp>
        <p:nvSpPr>
          <p:cNvPr id="3" name="Rectangle 2"/>
          <p:cNvSpPr/>
          <p:nvPr/>
        </p:nvSpPr>
        <p:spPr>
          <a:xfrm>
            <a:off x="337457" y="4160794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'I really thought this would be a good movie, boy...was I mistaken! For a quick summery: B grade acting C grade special effects D grade for the overall movie. Don\'t get me wrong, the story was pretty good and not </a:t>
            </a:r>
            <a:r>
              <a:rPr lang="en-GB" dirty="0" err="1"/>
              <a:t>kiddish</a:t>
            </a:r>
            <a:r>
              <a:rPr lang="en-GB" dirty="0"/>
              <a:t> so an adult too ride along with it, the "hero" is good looking so most women will like it :-), not a total chick flick as it contains some fight scenes and some blood&lt;</a:t>
            </a:r>
            <a:r>
              <a:rPr lang="en-GB" dirty="0" err="1"/>
              <a:t>br</a:t>
            </a:r>
            <a:r>
              <a:rPr lang="en-GB" dirty="0"/>
              <a:t> /&gt;&lt;</a:t>
            </a:r>
            <a:r>
              <a:rPr lang="en-GB" dirty="0" err="1"/>
              <a:t>br</a:t>
            </a:r>
            <a:r>
              <a:rPr lang="en-GB" dirty="0"/>
              <a:t> /&gt;but the way it is </a:t>
            </a:r>
            <a:r>
              <a:rPr lang="en-GB" dirty="0" smtClean="0"/>
              <a:t>shot … You </a:t>
            </a:r>
            <a:r>
              <a:rPr lang="en-GB" dirty="0"/>
              <a:t>have been warned.'</a:t>
            </a:r>
          </a:p>
        </p:txBody>
      </p:sp>
    </p:spTree>
    <p:extLst>
      <p:ext uri="{BB962C8B-B14F-4D97-AF65-F5344CB8AC3E}">
        <p14:creationId xmlns:p14="http://schemas.microsoft.com/office/powerpoint/2010/main" val="240869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Dendogram’s</a:t>
            </a:r>
            <a:r>
              <a:rPr lang="en-GB" dirty="0" smtClean="0"/>
              <a:t> in Python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64248" y="-1256508"/>
            <a:ext cx="3263503" cy="10515600"/>
          </a:xfrm>
        </p:spPr>
      </p:pic>
      <p:sp>
        <p:nvSpPr>
          <p:cNvPr id="3" name="Rectangle 2"/>
          <p:cNvSpPr/>
          <p:nvPr/>
        </p:nvSpPr>
        <p:spPr>
          <a:xfrm>
            <a:off x="1045028" y="5988730"/>
            <a:ext cx="107659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row_clusters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linkage(df3.values, method='single', metric='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euclidean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dendrogram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row_clusters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labels=labels, orientation=“left")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23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Seaborn</a:t>
            </a:r>
            <a:r>
              <a:rPr lang="en-GB" dirty="0" smtClean="0"/>
              <a:t> Library’s </a:t>
            </a:r>
            <a:r>
              <a:rPr lang="en-GB" dirty="0" err="1" smtClean="0"/>
              <a:t>clustermap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184" y="1404169"/>
            <a:ext cx="5438775" cy="4572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1128" y="6270083"/>
            <a:ext cx="115497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sns.clustermap</a:t>
            </a:r>
            <a:r>
              <a:rPr lang="en-GB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GB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metric="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euclidean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standard_scale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=1, </a:t>
            </a:r>
            <a:r>
              <a:rPr lang="en-GB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method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="single")</a:t>
            </a:r>
          </a:p>
        </p:txBody>
      </p:sp>
    </p:spTree>
    <p:extLst>
      <p:ext uri="{BB962C8B-B14F-4D97-AF65-F5344CB8AC3E}">
        <p14:creationId xmlns:p14="http://schemas.microsoft.com/office/powerpoint/2010/main" val="11205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GB" altLang="en-US" dirty="0" smtClean="0">
                <a:solidFill>
                  <a:schemeClr val="bg1"/>
                </a:solidFill>
              </a:rPr>
              <a:t>The theory and practice of working with text</a:t>
            </a:r>
          </a:p>
          <a:p>
            <a:pPr lvl="1"/>
            <a:r>
              <a:rPr lang="en-GB" altLang="en-US" dirty="0">
                <a:solidFill>
                  <a:schemeClr val="bg1"/>
                </a:solidFill>
              </a:rPr>
              <a:t>Text normalisation </a:t>
            </a:r>
            <a:r>
              <a:rPr lang="en-GB" altLang="en-US" dirty="0" err="1" smtClean="0">
                <a:solidFill>
                  <a:schemeClr val="bg1"/>
                </a:solidFill>
              </a:rPr>
              <a:t>pipline</a:t>
            </a:r>
            <a:endParaRPr lang="en-GB" altLang="en-US" dirty="0" smtClean="0">
              <a:solidFill>
                <a:schemeClr val="bg1"/>
              </a:solidFill>
            </a:endParaRPr>
          </a:p>
          <a:p>
            <a:endParaRPr lang="en-GB" altLang="en-US" dirty="0" smtClean="0">
              <a:solidFill>
                <a:schemeClr val="bg1"/>
              </a:solidFill>
            </a:endParaRPr>
          </a:p>
          <a:p>
            <a:r>
              <a:rPr lang="en-GB" altLang="en-US" dirty="0" smtClean="0">
                <a:solidFill>
                  <a:schemeClr val="bg1"/>
                </a:solidFill>
              </a:rPr>
              <a:t>Supervised tasks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Text Classification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Sentiment Analysis</a:t>
            </a:r>
          </a:p>
          <a:p>
            <a:endParaRPr lang="en-GB" altLang="en-US" dirty="0" smtClean="0">
              <a:solidFill>
                <a:schemeClr val="bg1"/>
              </a:solidFill>
            </a:endParaRPr>
          </a:p>
          <a:p>
            <a:r>
              <a:rPr lang="en-GB" altLang="en-US" dirty="0" smtClean="0">
                <a:solidFill>
                  <a:schemeClr val="bg1"/>
                </a:solidFill>
              </a:rPr>
              <a:t>Unsupervised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Hierarchical Clustering</a:t>
            </a:r>
          </a:p>
          <a:p>
            <a:pPr lvl="1"/>
            <a:r>
              <a:rPr lang="en-GB" altLang="en-US" dirty="0" smtClean="0">
                <a:solidFill>
                  <a:schemeClr val="bg1"/>
                </a:solidFill>
              </a:rPr>
              <a:t>Lexical Analysis for sentiment analysis</a:t>
            </a:r>
            <a:endParaRPr lang="en-GB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6884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Unsupervised - Sentiment Analysis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543999"/>
            <a:ext cx="10515600" cy="102793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Sentiment analysis concerns the computational study of </a:t>
            </a:r>
            <a:r>
              <a:rPr lang="en-GB" b="1" dirty="0"/>
              <a:t>opinions expressed in text</a:t>
            </a:r>
            <a:r>
              <a:rPr lang="en-GB" dirty="0"/>
              <a:t>.</a:t>
            </a:r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693301" y="3693918"/>
            <a:ext cx="5402699" cy="22157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b="1" dirty="0" smtClean="0">
                <a:latin typeface="Arial" charset="0"/>
              </a:rPr>
              <a:t>Lexicon-based</a:t>
            </a:r>
            <a:r>
              <a:rPr lang="en-GB" altLang="en-US" dirty="0" smtClean="0">
                <a:latin typeface="Arial" charset="0"/>
              </a:rPr>
              <a:t> approach is more open to linguistic rules</a:t>
            </a:r>
          </a:p>
          <a:p>
            <a:endParaRPr lang="en-GB" altLang="en-US" dirty="0" smtClean="0">
              <a:latin typeface="Arial" charset="0"/>
            </a:endParaRPr>
          </a:p>
          <a:p>
            <a:r>
              <a:rPr lang="en-GB" altLang="en-US" b="1" dirty="0" smtClean="0">
                <a:latin typeface="Arial" charset="0"/>
              </a:rPr>
              <a:t>Domain-independent </a:t>
            </a:r>
            <a:r>
              <a:rPr lang="en-GB" altLang="en-US" dirty="0" smtClean="0">
                <a:latin typeface="Arial" charset="0"/>
              </a:rPr>
              <a:t>and can lack specialisation</a:t>
            </a:r>
          </a:p>
          <a:p>
            <a:endParaRPr lang="en-GB" altLang="en-US" b="1" dirty="0"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18818" y="4876801"/>
            <a:ext cx="3491880" cy="1981199"/>
          </a:xfrm>
          <a:prstGeom prst="rect">
            <a:avLst/>
          </a:prstGeom>
          <a:solidFill>
            <a:srgbClr val="FFC000">
              <a:alpha val="21000"/>
            </a:srgb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7678249" y="2177480"/>
            <a:ext cx="3491880" cy="2456853"/>
          </a:xfrm>
          <a:prstGeom prst="rect">
            <a:avLst/>
          </a:prstGeom>
          <a:solidFill>
            <a:srgbClr val="FFC000">
              <a:alpha val="21000"/>
            </a:srgb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2" descr="http://upload.wikimedia.org/wikipedia/en/archive/d/d1/20130603002655!Dictionary_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195" y="2524483"/>
            <a:ext cx="1789584" cy="156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Double Brace 8"/>
          <p:cNvSpPr/>
          <p:nvPr/>
        </p:nvSpPr>
        <p:spPr>
          <a:xfrm>
            <a:off x="7654780" y="5253979"/>
            <a:ext cx="3302135" cy="1604020"/>
          </a:xfrm>
          <a:prstGeom prst="bracePair">
            <a:avLst/>
          </a:prstGeom>
          <a:noFill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r>
              <a:rPr lang="en-GB" dirty="0"/>
              <a:t>The movie is good      :  </a:t>
            </a:r>
            <a:r>
              <a:rPr lang="en-GB" dirty="0" err="1">
                <a:solidFill>
                  <a:srgbClr val="00B050"/>
                </a:solidFill>
              </a:rPr>
              <a:t>pos</a:t>
            </a:r>
            <a:endParaRPr lang="en-GB" dirty="0">
              <a:solidFill>
                <a:srgbClr val="00B050"/>
              </a:solidFill>
            </a:endParaRPr>
          </a:p>
          <a:p>
            <a:pPr>
              <a:defRPr/>
            </a:pPr>
            <a:r>
              <a:rPr lang="en-GB" dirty="0"/>
              <a:t>The movie is horrible :  </a:t>
            </a:r>
            <a:r>
              <a:rPr lang="en-GB" dirty="0" err="1">
                <a:solidFill>
                  <a:srgbClr val="FF0000"/>
                </a:solidFill>
              </a:rPr>
              <a:t>neg</a:t>
            </a:r>
            <a:endParaRPr lang="en-GB" dirty="0">
              <a:solidFill>
                <a:srgbClr val="FF0000"/>
              </a:solidFill>
            </a:endParaRPr>
          </a:p>
          <a:p>
            <a:pPr>
              <a:defRPr/>
            </a:pPr>
            <a:r>
              <a:rPr lang="en-GB" dirty="0"/>
              <a:t>I don’t like the movie :  </a:t>
            </a:r>
            <a:r>
              <a:rPr lang="en-GB" dirty="0" err="1">
                <a:solidFill>
                  <a:srgbClr val="FF0000"/>
                </a:solidFill>
              </a:rPr>
              <a:t>neg</a:t>
            </a:r>
            <a:endParaRPr lang="en-GB" dirty="0">
              <a:solidFill>
                <a:srgbClr val="FF0000"/>
              </a:solidFill>
            </a:endParaRPr>
          </a:p>
          <a:p>
            <a:pPr>
              <a:defRPr/>
            </a:pPr>
            <a:r>
              <a:rPr lang="en-GB" dirty="0"/>
              <a:t>I love the movie          :  </a:t>
            </a:r>
            <a:r>
              <a:rPr lang="en-GB" dirty="0" err="1">
                <a:solidFill>
                  <a:srgbClr val="00B050"/>
                </a:solidFill>
              </a:rPr>
              <a:t>pos</a:t>
            </a:r>
            <a:endParaRPr lang="en-GB" dirty="0">
              <a:solidFill>
                <a:srgbClr val="00B050"/>
              </a:solidFill>
            </a:endParaRPr>
          </a:p>
          <a:p>
            <a:pPr>
              <a:defRPr/>
            </a:pPr>
            <a:r>
              <a:rPr lang="en-GB" dirty="0"/>
              <a:t>…</a:t>
            </a:r>
          </a:p>
          <a:p>
            <a:pPr>
              <a:defRPr/>
            </a:pPr>
            <a:r>
              <a:rPr lang="en-GB" dirty="0"/>
              <a:t>	</a:t>
            </a:r>
          </a:p>
        </p:txBody>
      </p:sp>
      <p:sp>
        <p:nvSpPr>
          <p:cNvPr id="10" name="TextBox 7"/>
          <p:cNvSpPr txBox="1">
            <a:spLocks noChangeArrowheads="1"/>
          </p:cNvSpPr>
          <p:nvPr/>
        </p:nvSpPr>
        <p:spPr bwMode="auto">
          <a:xfrm>
            <a:off x="9859308" y="2673839"/>
            <a:ext cx="124162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GB" altLang="en-US" sz="1800" dirty="0">
                <a:solidFill>
                  <a:srgbClr val="00B050"/>
                </a:solidFill>
                <a:latin typeface="Arial" charset="0"/>
              </a:rPr>
              <a:t>Excellent</a:t>
            </a:r>
          </a:p>
          <a:p>
            <a:r>
              <a:rPr lang="en-GB" altLang="en-US" sz="1800" dirty="0">
                <a:solidFill>
                  <a:srgbClr val="FF0000"/>
                </a:solidFill>
                <a:latin typeface="Arial" charset="0"/>
              </a:rPr>
              <a:t>Rubbish</a:t>
            </a:r>
          </a:p>
          <a:p>
            <a:r>
              <a:rPr lang="en-GB" altLang="en-US" sz="1800" dirty="0">
                <a:solidFill>
                  <a:srgbClr val="00B050"/>
                </a:solidFill>
                <a:latin typeface="Arial" charset="0"/>
              </a:rPr>
              <a:t>Happy</a:t>
            </a:r>
          </a:p>
          <a:p>
            <a:r>
              <a:rPr lang="en-GB" altLang="en-US" sz="1800" dirty="0">
                <a:solidFill>
                  <a:srgbClr val="FF0000"/>
                </a:solidFill>
                <a:latin typeface="Arial" charset="0"/>
              </a:rPr>
              <a:t>Sad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44580" y="4876799"/>
            <a:ext cx="142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Training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26123" y="2208513"/>
            <a:ext cx="898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Lexicon</a:t>
            </a:r>
          </a:p>
        </p:txBody>
      </p:sp>
    </p:spTree>
    <p:extLst>
      <p:ext uri="{BB962C8B-B14F-4D97-AF65-F5344CB8AC3E}">
        <p14:creationId xmlns:p14="http://schemas.microsoft.com/office/powerpoint/2010/main" val="2283613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Lexicon to predict sentiment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Flowchart: Magnetic Disk 3"/>
          <p:cNvSpPr/>
          <p:nvPr/>
        </p:nvSpPr>
        <p:spPr>
          <a:xfrm>
            <a:off x="1631504" y="3356992"/>
            <a:ext cx="1800200" cy="1152128"/>
          </a:xfrm>
          <a:prstGeom prst="flowChartMagneticDisk">
            <a:avLst/>
          </a:prstGeom>
          <a:solidFill>
            <a:srgbClr val="FFCC99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Lexicon</a:t>
            </a:r>
          </a:p>
        </p:txBody>
      </p:sp>
      <p:sp>
        <p:nvSpPr>
          <p:cNvPr id="6" name="Rectangle 5"/>
          <p:cNvSpPr/>
          <p:nvPr/>
        </p:nvSpPr>
        <p:spPr>
          <a:xfrm>
            <a:off x="4087978" y="2852936"/>
            <a:ext cx="2304256" cy="3024336"/>
          </a:xfrm>
          <a:prstGeom prst="rect">
            <a:avLst/>
          </a:prstGeom>
          <a:solidFill>
            <a:srgbClr val="8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Pre-processing</a:t>
            </a:r>
          </a:p>
          <a:p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Score Extraction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Linguistic Analysis / Score Modifiers</a:t>
            </a:r>
          </a:p>
          <a:p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Aggregation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8723671" y="5132040"/>
            <a:ext cx="624950" cy="45720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 err="1"/>
              <a:t>Neg</a:t>
            </a:r>
            <a:endParaRPr lang="en-GB" sz="1000" dirty="0"/>
          </a:p>
        </p:txBody>
      </p:sp>
      <p:sp>
        <p:nvSpPr>
          <p:cNvPr id="21" name="Rounded Rectangle 20"/>
          <p:cNvSpPr/>
          <p:nvPr/>
        </p:nvSpPr>
        <p:spPr>
          <a:xfrm>
            <a:off x="8040216" y="5132040"/>
            <a:ext cx="624950" cy="457200"/>
          </a:xfrm>
          <a:prstGeom prst="round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 err="1"/>
              <a:t>Pos</a:t>
            </a:r>
            <a:endParaRPr lang="en-GB" sz="1000" dirty="0"/>
          </a:p>
        </p:txBody>
      </p:sp>
      <p:sp>
        <p:nvSpPr>
          <p:cNvPr id="22" name="Rounded Rectangle 21"/>
          <p:cNvSpPr/>
          <p:nvPr/>
        </p:nvSpPr>
        <p:spPr>
          <a:xfrm>
            <a:off x="9403078" y="5132040"/>
            <a:ext cx="624950" cy="45720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Neutral</a:t>
            </a:r>
          </a:p>
        </p:txBody>
      </p:sp>
      <p:pic>
        <p:nvPicPr>
          <p:cNvPr id="17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1" t="28983" r="9317" b="14606"/>
          <a:stretch/>
        </p:blipFill>
        <p:spPr bwMode="auto">
          <a:xfrm>
            <a:off x="309493" y="1536656"/>
            <a:ext cx="5415347" cy="1316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Up Arrow 17"/>
          <p:cNvSpPr/>
          <p:nvPr/>
        </p:nvSpPr>
        <p:spPr>
          <a:xfrm rot="5400000">
            <a:off x="3370719" y="3561995"/>
            <a:ext cx="870876" cy="460873"/>
          </a:xfrm>
          <a:prstGeom prst="upArrow">
            <a:avLst>
              <a:gd name="adj1" fmla="val 50000"/>
              <a:gd name="adj2" fmla="val 52067"/>
            </a:avLst>
          </a:prstGeom>
          <a:solidFill>
            <a:srgbClr val="8000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Up Arrow 18"/>
          <p:cNvSpPr/>
          <p:nvPr/>
        </p:nvSpPr>
        <p:spPr>
          <a:xfrm rot="7667741">
            <a:off x="3373207" y="2713258"/>
            <a:ext cx="870876" cy="460873"/>
          </a:xfrm>
          <a:prstGeom prst="upArrow">
            <a:avLst>
              <a:gd name="adj1" fmla="val 50000"/>
              <a:gd name="adj2" fmla="val 52067"/>
            </a:avLst>
          </a:prstGeom>
          <a:solidFill>
            <a:srgbClr val="8000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Up Arrow 22"/>
          <p:cNvSpPr/>
          <p:nvPr/>
        </p:nvSpPr>
        <p:spPr>
          <a:xfrm rot="4225509">
            <a:off x="6311601" y="3542026"/>
            <a:ext cx="870876" cy="460873"/>
          </a:xfrm>
          <a:prstGeom prst="upArrow">
            <a:avLst>
              <a:gd name="adj1" fmla="val 50000"/>
              <a:gd name="adj2" fmla="val 52067"/>
            </a:avLst>
          </a:prstGeom>
          <a:solidFill>
            <a:srgbClr val="8000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/>
        </p:nvSpPr>
        <p:spPr>
          <a:xfrm>
            <a:off x="7320136" y="1700809"/>
            <a:ext cx="3168352" cy="2732329"/>
          </a:xfrm>
          <a:prstGeom prst="rect">
            <a:avLst/>
          </a:prstGeom>
          <a:solidFill>
            <a:schemeClr val="bg2"/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4"/>
          <a:srcRect l="51875" t="13000" r="15000" b="44000"/>
          <a:stretch>
            <a:fillRect/>
          </a:stretch>
        </p:blipFill>
        <p:spPr bwMode="auto">
          <a:xfrm>
            <a:off x="7482730" y="1886015"/>
            <a:ext cx="2843164" cy="2306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6" name="Up Arrow 25"/>
          <p:cNvSpPr/>
          <p:nvPr/>
        </p:nvSpPr>
        <p:spPr>
          <a:xfrm rot="10800000">
            <a:off x="8434325" y="4563076"/>
            <a:ext cx="870876" cy="460873"/>
          </a:xfrm>
          <a:prstGeom prst="upArrow">
            <a:avLst>
              <a:gd name="adj1" fmla="val 50000"/>
              <a:gd name="adj2" fmla="val 52067"/>
            </a:avLst>
          </a:prstGeom>
          <a:solidFill>
            <a:srgbClr val="8000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Sentiment Analysis – </a:t>
            </a:r>
            <a:r>
              <a:rPr lang="en-GB" dirty="0" err="1" smtClean="0"/>
              <a:t>SentiWordNet</a:t>
            </a:r>
            <a:r>
              <a:rPr lang="en-GB" dirty="0" smtClean="0"/>
              <a:t> Lexicon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5979860" y="6391508"/>
            <a:ext cx="6112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GB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nltk.corpus</a:t>
            </a:r>
            <a:r>
              <a:rPr lang="en-GB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GB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sentiwordnet</a:t>
            </a:r>
            <a:r>
              <a:rPr lang="en-GB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 </a:t>
            </a:r>
            <a:r>
              <a:rPr lang="en-GB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swn</a:t>
            </a:r>
            <a:endParaRPr lang="en-GB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88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6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"/>
            <a:ext cx="9144000" cy="764703"/>
          </a:xfrm>
        </p:spPr>
        <p:txBody>
          <a:bodyPr>
            <a:normAutofit/>
          </a:bodyPr>
          <a:lstStyle/>
          <a:p>
            <a:r>
              <a:rPr lang="en-US" dirty="0" err="1" smtClean="0"/>
              <a:t>SentiWordnet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961697" y="1052737"/>
                <a:ext cx="10137227" cy="5537249"/>
              </a:xfrm>
            </p:spPr>
            <p:txBody>
              <a:bodyPr>
                <a:normAutofit fontScale="40000" lnSpcReduction="20000"/>
              </a:bodyPr>
              <a:lstStyle/>
              <a:p>
                <a:endParaRPr lang="en-GB" dirty="0" smtClean="0"/>
              </a:p>
              <a:p>
                <a:r>
                  <a:rPr lang="en-GB" sz="5000" dirty="0"/>
                  <a:t>SentiWordnet3.0: general purpose high coverage lexicon </a:t>
                </a:r>
                <a:r>
                  <a:rPr lang="en-GB" sz="3200" dirty="0"/>
                  <a:t>(</a:t>
                </a:r>
                <a:r>
                  <a:rPr lang="en-GB" sz="3200" dirty="0">
                    <a:hlinkClick r:id="rId3"/>
                  </a:rPr>
                  <a:t>http://sentiwordnet.isti.cnr.it/</a:t>
                </a:r>
                <a:r>
                  <a:rPr lang="en-GB" sz="3200" dirty="0"/>
                  <a:t>)</a:t>
                </a:r>
              </a:p>
              <a:p>
                <a:pPr marL="0" indent="0">
                  <a:buNone/>
                </a:pPr>
                <a:endParaRPr lang="en-GB" sz="3200" dirty="0"/>
              </a:p>
              <a:p>
                <a:r>
                  <a:rPr lang="en-GB" sz="5000" dirty="0"/>
                  <a:t>SentiWordNet associates sentiment scores to </a:t>
                </a:r>
                <a:r>
                  <a:rPr lang="en-GB" sz="5000" b="1" dirty="0"/>
                  <a:t>word-senses</a:t>
                </a:r>
              </a:p>
              <a:p>
                <a:pPr lvl="1">
                  <a:lnSpc>
                    <a:spcPct val="170000"/>
                  </a:lnSpc>
                </a:pPr>
                <a:r>
                  <a:rPr lang="en-GB" sz="3500" dirty="0"/>
                  <a:t>S: (v) </a:t>
                </a:r>
                <a:r>
                  <a:rPr lang="en-GB" sz="3500" b="1" dirty="0"/>
                  <a:t>drive</a:t>
                </a:r>
                <a:r>
                  <a:rPr lang="en-GB" sz="3500" dirty="0"/>
                  <a:t> (operate or control a vehicle) "drive a car or bus"; "Can you drive this four-wheel truck?“</a:t>
                </a:r>
              </a:p>
              <a:p>
                <a:pPr lvl="1">
                  <a:lnSpc>
                    <a:spcPct val="170000"/>
                  </a:lnSpc>
                </a:pPr>
                <a:r>
                  <a:rPr lang="en-GB" sz="3500" dirty="0"/>
                  <a:t>S: (v) </a:t>
                </a:r>
                <a:r>
                  <a:rPr lang="en-GB" sz="3500" b="1" dirty="0"/>
                  <a:t>drive</a:t>
                </a:r>
                <a:r>
                  <a:rPr lang="en-GB" sz="3500" dirty="0"/>
                  <a:t> (to compel or force or urge relentlessly or exert coercive pressure on, or motivate strongly) "She is driven by her passion"</a:t>
                </a:r>
              </a:p>
              <a:p>
                <a:pPr lvl="1">
                  <a:lnSpc>
                    <a:spcPct val="170000"/>
                  </a:lnSpc>
                </a:pPr>
                <a:r>
                  <a:rPr lang="en-GB" sz="3500" dirty="0"/>
                  <a:t>S: (n) </a:t>
                </a:r>
                <a:r>
                  <a:rPr lang="en-GB" sz="3500" b="1" dirty="0"/>
                  <a:t>drive</a:t>
                </a:r>
                <a:r>
                  <a:rPr lang="en-GB" sz="3500" dirty="0"/>
                  <a:t> (a mechanism by which force or power is transmitted in a machine) "a variable speed drive permitted operation through a range of speeds"</a:t>
                </a:r>
              </a:p>
              <a:p>
                <a:pPr lvl="1">
                  <a:lnSpc>
                    <a:spcPct val="170000"/>
                  </a:lnSpc>
                </a:pPr>
                <a:r>
                  <a:rPr lang="en-GB" sz="3500" dirty="0"/>
                  <a:t>S: (n) campaign, cause, crusade, </a:t>
                </a:r>
                <a:r>
                  <a:rPr lang="en-GB" sz="3500" b="1" dirty="0"/>
                  <a:t>drive</a:t>
                </a:r>
                <a:r>
                  <a:rPr lang="en-GB" sz="3500" dirty="0"/>
                  <a:t>, movement, effort (a series of actions advancing a principle or tending toward a particular end) "they worked in the cause of world peace“ </a:t>
                </a:r>
              </a:p>
              <a:p>
                <a:endParaRPr lang="en-GB" sz="3200" dirty="0"/>
              </a:p>
              <a:p>
                <a:r>
                  <a:rPr lang="en-GB" sz="5000" dirty="0"/>
                  <a:t>Average (weighted by sense order) at part-of-speech level</a:t>
                </a:r>
              </a:p>
              <a:p>
                <a:pPr lvl="1"/>
                <a:endParaRPr lang="en-GB" dirty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4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4000" i="1">
                              <a:latin typeface="Cambria Math"/>
                            </a:rPr>
                            <m:t>𝑠𝑐𝑜𝑟𝑒</m:t>
                          </m:r>
                          <m:r>
                            <a:rPr lang="en-GB" sz="4000" i="1">
                              <a:latin typeface="Cambria Math"/>
                            </a:rPr>
                            <m:t>(</m:t>
                          </m:r>
                          <m:r>
                            <a:rPr lang="en-GB" sz="4000" i="1">
                              <a:latin typeface="Cambria Math"/>
                            </a:rPr>
                            <m:t>𝑡</m:t>
                          </m:r>
                          <m:r>
                            <a:rPr lang="en-GB" sz="4000" i="1">
                              <a:latin typeface="Cambria Math"/>
                            </a:rPr>
                            <m:t>,</m:t>
                          </m:r>
                          <m:r>
                            <a:rPr lang="en-GB" sz="4000" i="1">
                              <a:latin typeface="Cambria Math"/>
                            </a:rPr>
                            <m:t>𝑃𝑜𝑆</m:t>
                          </m:r>
                          <m:r>
                            <a:rPr lang="en-GB" sz="4000" i="1">
                              <a:latin typeface="Cambria Math"/>
                            </a:rPr>
                            <m:t>)</m:t>
                          </m:r>
                        </m:e>
                        <m:sub>
                          <m:r>
                            <a:rPr lang="en-GB" sz="4000" i="1">
                              <a:latin typeface="Cambria Math"/>
                            </a:rPr>
                            <m:t>𝑐</m:t>
                          </m:r>
                        </m:sub>
                      </m:sSub>
                      <m:r>
                        <a:rPr lang="en-GB" sz="400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4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GB" sz="4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400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GB" sz="4000" i="1">
                                  <a:latin typeface="Cambria Math"/>
                                </a:rPr>
                                <m:t>|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𝑠𝑒𝑛𝑠𝑒𝑠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(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𝑡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𝑃𝑜𝑆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)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GB" sz="4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4000" i="1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GB" sz="4000" i="1">
                                      <a:latin typeface="Cambria Math"/>
                                    </a:rPr>
                                    <m:t>𝑘</m:t>
                                  </m:r>
                                </m:den>
                              </m:f>
                              <m:r>
                                <a:rPr lang="en-GB" sz="4000" i="1">
                                  <a:latin typeface="Cambria Math"/>
                                </a:rPr>
                                <m:t>𝑆𝑐𝑜𝑟𝑒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(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𝑡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𝑃𝑜𝑆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𝑘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GB" sz="4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400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GB" sz="4000" i="1">
                                  <a:latin typeface="Cambria Math"/>
                                </a:rPr>
                                <m:t>|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𝑠𝑒𝑛𝑠𝑒𝑠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(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𝑡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𝑃𝑜𝑆</m:t>
                              </m:r>
                              <m:r>
                                <a:rPr lang="en-GB" sz="4000" i="1">
                                  <a:latin typeface="Cambria Math"/>
                                </a:rPr>
                                <m:t>)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GB" sz="4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4000" i="1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GB" sz="4000" i="1">
                                      <a:latin typeface="Cambria Math"/>
                                    </a:rPr>
                                    <m:t>𝑘</m:t>
                                  </m:r>
                                </m:den>
                              </m:f>
                            </m:e>
                          </m:nary>
                        </m:den>
                      </m:f>
                    </m:oMath>
                  </m:oMathPara>
                </a14:m>
                <a:endParaRPr lang="en-GB" sz="4000" dirty="0"/>
              </a:p>
              <a:p>
                <a:endParaRPr lang="en-GB" dirty="0"/>
              </a:p>
              <a:p>
                <a:pPr marL="0" indent="0">
                  <a:buNone/>
                </a:pPr>
                <a:endParaRPr lang="en-GB" dirty="0" smtClean="0"/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61697" y="1052737"/>
                <a:ext cx="10137227" cy="5537249"/>
              </a:xfrm>
              <a:blipFill rotWithShape="0">
                <a:blip r:embed="rId4"/>
                <a:stretch>
                  <a:fillRect l="-541" r="-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317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Score Extraction and Aggregation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6900" y="3140968"/>
            <a:ext cx="8229600" cy="1800200"/>
          </a:xfrm>
        </p:spPr>
        <p:txBody>
          <a:bodyPr/>
          <a:lstStyle/>
          <a:p>
            <a:r>
              <a:rPr lang="en-GB" dirty="0" smtClean="0"/>
              <a:t>Basic Aggregate-And-Average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2495600" y="1484785"/>
            <a:ext cx="7488832" cy="1384995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en-GB" sz="2800" dirty="0"/>
              <a:t>	I’m 	very 	happy 	with 	#stagecoach </a:t>
            </a:r>
          </a:p>
          <a:p>
            <a:r>
              <a:rPr lang="en-GB" sz="2800" dirty="0" err="1">
                <a:solidFill>
                  <a:srgbClr val="00B050"/>
                </a:solidFill>
              </a:rPr>
              <a:t>Pos</a:t>
            </a:r>
            <a:r>
              <a:rPr lang="en-GB" sz="2800" dirty="0">
                <a:solidFill>
                  <a:srgbClr val="00B050"/>
                </a:solidFill>
              </a:rPr>
              <a:t>:	0.0	0.25	0.625		0.0	0.0</a:t>
            </a:r>
          </a:p>
          <a:p>
            <a:r>
              <a:rPr lang="en-GB" sz="2800" dirty="0" err="1">
                <a:solidFill>
                  <a:srgbClr val="C00000"/>
                </a:solidFill>
              </a:rPr>
              <a:t>Neg</a:t>
            </a:r>
            <a:r>
              <a:rPr lang="en-GB" sz="2800" dirty="0">
                <a:solidFill>
                  <a:srgbClr val="C00000"/>
                </a:solidFill>
              </a:rPr>
              <a:t>:	0.0	0.0	0.0		0.0	0.0</a:t>
            </a:r>
          </a:p>
        </p:txBody>
      </p:sp>
      <p:sp>
        <p:nvSpPr>
          <p:cNvPr id="8" name="Rectangle 7"/>
          <p:cNvSpPr/>
          <p:nvPr/>
        </p:nvSpPr>
        <p:spPr>
          <a:xfrm>
            <a:off x="3352800" y="3789041"/>
            <a:ext cx="5257800" cy="954107"/>
          </a:xfrm>
          <a:prstGeom prst="rect">
            <a:avLst/>
          </a:prstGeom>
          <a:solidFill>
            <a:srgbClr val="FFFFCC"/>
          </a:solidFill>
        </p:spPr>
        <p:txBody>
          <a:bodyPr wrap="square">
            <a:spAutoFit/>
          </a:bodyPr>
          <a:lstStyle/>
          <a:p>
            <a:pPr lvl="0"/>
            <a:r>
              <a:rPr lang="en-GB" sz="2800" dirty="0" err="1">
                <a:solidFill>
                  <a:srgbClr val="00B050"/>
                </a:solidFill>
              </a:rPr>
              <a:t>pos</a:t>
            </a:r>
            <a:r>
              <a:rPr lang="en-GB" sz="2800" dirty="0">
                <a:solidFill>
                  <a:srgbClr val="00B050"/>
                </a:solidFill>
              </a:rPr>
              <a:t> =(0.25+0.625) / 2</a:t>
            </a:r>
            <a:r>
              <a:rPr lang="en-GB" sz="2800" dirty="0">
                <a:solidFill>
                  <a:srgbClr val="2F2B20"/>
                </a:solidFill>
              </a:rPr>
              <a:t>      </a:t>
            </a:r>
          </a:p>
          <a:p>
            <a:pPr lvl="0"/>
            <a:r>
              <a:rPr lang="en-GB" sz="2800" dirty="0" err="1">
                <a:solidFill>
                  <a:srgbClr val="C00000"/>
                </a:solidFill>
              </a:rPr>
              <a:t>neg</a:t>
            </a:r>
            <a:r>
              <a:rPr lang="en-GB" sz="2800" dirty="0">
                <a:solidFill>
                  <a:srgbClr val="C00000"/>
                </a:solidFill>
              </a:rPr>
              <a:t>= 0</a:t>
            </a:r>
          </a:p>
        </p:txBody>
      </p:sp>
    </p:spTree>
    <p:extLst>
      <p:ext uri="{BB962C8B-B14F-4D97-AF65-F5344CB8AC3E}">
        <p14:creationId xmlns:p14="http://schemas.microsoft.com/office/powerpoint/2010/main" val="68080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Python provides a variety of libraries to manage textual data</a:t>
            </a:r>
          </a:p>
          <a:p>
            <a:r>
              <a:rPr lang="en-GB" dirty="0" smtClean="0"/>
              <a:t>Mapping natural language to vectors usually involves a pipeline of transformations. </a:t>
            </a:r>
          </a:p>
          <a:p>
            <a:r>
              <a:rPr lang="en-GB" dirty="0" smtClean="0"/>
              <a:t>Typical </a:t>
            </a:r>
            <a:r>
              <a:rPr lang="en-GB" dirty="0"/>
              <a:t>applications involve classification and </a:t>
            </a:r>
            <a:r>
              <a:rPr lang="en-GB" dirty="0" smtClean="0"/>
              <a:t>clustering</a:t>
            </a:r>
          </a:p>
          <a:p>
            <a:r>
              <a:rPr lang="en-GB" dirty="0" smtClean="0"/>
              <a:t>SVM and Multinomial NB are excellent baseline models for text classification</a:t>
            </a:r>
          </a:p>
          <a:p>
            <a:r>
              <a:rPr lang="en-GB" dirty="0" smtClean="0"/>
              <a:t>Hierarchical clustering is often used to organise textual content</a:t>
            </a:r>
            <a:endParaRPr lang="en-GB" dirty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31392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805543" y="541111"/>
            <a:ext cx="7773988" cy="1146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pattFill prst="pct60">
                  <a:fgClr>
                    <a:srgbClr val="000000"/>
                  </a:fgClr>
                  <a:bgClr>
                    <a:srgbClr val="FFFFFF"/>
                  </a:bgClr>
                </a:patt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45720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4400">
                <a:solidFill>
                  <a:schemeClr val="tx2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defTabSz="45720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4400">
                <a:solidFill>
                  <a:schemeClr val="tx2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defTabSz="45720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4400">
                <a:solidFill>
                  <a:schemeClr val="tx2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defTabSz="45720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4400">
                <a:solidFill>
                  <a:schemeClr val="tx2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defTabSz="45720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4400">
                <a:solidFill>
                  <a:schemeClr val="tx2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457200" defTabSz="457200" fontAlgn="base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4400">
                <a:solidFill>
                  <a:schemeClr val="tx2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914400" defTabSz="457200" fontAlgn="base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4400">
                <a:solidFill>
                  <a:schemeClr val="tx2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1371600" defTabSz="457200" fontAlgn="base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4400">
                <a:solidFill>
                  <a:schemeClr val="tx2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1828800" defTabSz="457200" fontAlgn="base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4400">
                <a:solidFill>
                  <a:schemeClr val="tx2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r>
              <a:rPr lang="en-GB" altLang="en-US" dirty="0"/>
              <a:t>Which terms should we use?</a:t>
            </a:r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1924050" y="2133600"/>
            <a:ext cx="8459788" cy="3963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100013" defTabSz="45720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863600" indent="-19050" defTabSz="45720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295400" indent="-215900" defTabSz="4572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727200" indent="-215900" defTabSz="4572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159000" indent="-215900" defTabSz="4572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616200" indent="-215900" defTabSz="4572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3073400" indent="-215900" defTabSz="4572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530600" indent="-215900" defTabSz="4572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987800" indent="-215900" defTabSz="4572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r>
              <a:rPr lang="en-GB" altLang="en-US"/>
              <a:t>Not all terms are equally good!</a:t>
            </a:r>
          </a:p>
          <a:p>
            <a:pPr lvl="1"/>
            <a:r>
              <a:rPr lang="en-GB" altLang="en-US">
                <a:solidFill>
                  <a:srgbClr val="FF0000"/>
                </a:solidFill>
              </a:rPr>
              <a:t> best to remove</a:t>
            </a:r>
          </a:p>
          <a:p>
            <a:pPr lvl="2"/>
            <a:r>
              <a:rPr lang="en-GB" altLang="en-US" sz="2000"/>
              <a:t>Infrequent - unlikely to be seen again</a:t>
            </a:r>
          </a:p>
          <a:p>
            <a:pPr lvl="3"/>
            <a:r>
              <a:rPr lang="en-GB" altLang="en-US"/>
              <a:t>co-occurrence with a class can be due to chance</a:t>
            </a:r>
          </a:p>
          <a:p>
            <a:pPr lvl="2"/>
            <a:r>
              <a:rPr lang="en-GB" altLang="en-US" sz="2000"/>
              <a:t>Too frequent - mostly function words</a:t>
            </a:r>
          </a:p>
          <a:p>
            <a:pPr lvl="2"/>
            <a:r>
              <a:rPr lang="en-GB" altLang="en-US" sz="2000"/>
              <a:t>Uniform across all categories</a:t>
            </a:r>
          </a:p>
          <a:p>
            <a:pPr lvl="1"/>
            <a:r>
              <a:rPr lang="en-GB" altLang="en-US">
                <a:solidFill>
                  <a:srgbClr val="FF0000"/>
                </a:solidFill>
              </a:rPr>
              <a:t> should be kept</a:t>
            </a:r>
          </a:p>
          <a:p>
            <a:pPr lvl="2"/>
            <a:r>
              <a:rPr lang="en-GB" altLang="en-US" sz="2000"/>
              <a:t>Co-occur with a particular category</a:t>
            </a:r>
          </a:p>
          <a:p>
            <a:pPr lvl="2"/>
            <a:r>
              <a:rPr lang="en-GB" altLang="en-US" sz="2000"/>
              <a:t>Do not co-occur with other categories</a:t>
            </a:r>
          </a:p>
          <a:p>
            <a:pPr lvl="1"/>
            <a:r>
              <a:rPr lang="en-GB" altLang="en-US"/>
              <a:t> </a:t>
            </a:r>
            <a:r>
              <a:rPr lang="en-GB" altLang="en-US">
                <a:solidFill>
                  <a:srgbClr val="6600CC"/>
                </a:solidFill>
              </a:rPr>
              <a:t>The rest: </a:t>
            </a:r>
            <a:r>
              <a:rPr lang="en-GB" altLang="en-US">
                <a:solidFill>
                  <a:srgbClr val="FF0000"/>
                </a:solidFill>
              </a:rPr>
              <a:t>good to keep</a:t>
            </a:r>
          </a:p>
          <a:p>
            <a:pPr lvl="2"/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3187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22F6-5222-664B-98DE-B0E9CABD6DDD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02000" y="6095040"/>
            <a:ext cx="56038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https://en.wikipedia.org/wiki/Hierarchical_clustering#/media/File:Hierarchical_clustering_simple_diagram.svg [</a:t>
            </a:r>
            <a:r>
              <a:rPr lang="sk-SK" sz="1400" dirty="0"/>
              <a:t>CC BY-SA 3.0]</a:t>
            </a:r>
            <a:endParaRPr lang="en-US" sz="1400" dirty="0"/>
          </a:p>
        </p:txBody>
      </p:sp>
      <p:pic>
        <p:nvPicPr>
          <p:cNvPr id="6" name="Picture 5" descr="418px-Hierarchical_clustering_simple_diagram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274" y="1723154"/>
            <a:ext cx="53086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6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SMS Spam Collection Dataset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8400393" cy="2084223"/>
          </a:xfrm>
        </p:spPr>
        <p:txBody>
          <a:bodyPr/>
          <a:lstStyle/>
          <a:p>
            <a:r>
              <a:rPr lang="en-GB" dirty="0"/>
              <a:t>5,574 messages, tagged </a:t>
            </a:r>
            <a:r>
              <a:rPr lang="en-GB" dirty="0" err="1"/>
              <a:t>acording</a:t>
            </a:r>
            <a:r>
              <a:rPr lang="en-GB" dirty="0"/>
              <a:t> being ham (legitimate) or spam.</a:t>
            </a:r>
          </a:p>
        </p:txBody>
      </p:sp>
      <p:pic>
        <p:nvPicPr>
          <p:cNvPr id="32770" name="Picture 2" descr="Image result for SMS spam collection dataset kaggle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42" y="3909849"/>
            <a:ext cx="12545328" cy="294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8135" t="12183" b="4367"/>
          <a:stretch/>
        </p:blipFill>
        <p:spPr>
          <a:xfrm>
            <a:off x="8977148" y="2445909"/>
            <a:ext cx="3214852" cy="248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315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2938408" y="1433151"/>
          <a:ext cx="7130265" cy="31318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65119"/>
                <a:gridCol w="1044857"/>
                <a:gridCol w="786963"/>
                <a:gridCol w="956309"/>
                <a:gridCol w="845625"/>
                <a:gridCol w="847842"/>
                <a:gridCol w="977340"/>
                <a:gridCol w="406210"/>
              </a:tblGrid>
              <a:tr h="81625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805" algn="r">
                        <a:lnSpc>
                          <a:spcPct val="100000"/>
                        </a:lnSpc>
                      </a:pPr>
                      <a:r>
                        <a:rPr lang="en-GB" sz="1800" b="1" i="1" spc="-5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t1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995" algn="r">
                        <a:lnSpc>
                          <a:spcPct val="100000"/>
                        </a:lnSpc>
                      </a:pPr>
                      <a:r>
                        <a:rPr lang="en-GB" sz="1800" b="1" i="1" spc="-2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t2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dirty="0" smtClean="0">
                          <a:latin typeface="Arial"/>
                          <a:cs typeface="Arial"/>
                        </a:rPr>
                        <a:t>t3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270" algn="r">
                        <a:lnSpc>
                          <a:spcPct val="100000"/>
                        </a:lnSpc>
                      </a:pPr>
                      <a:r>
                        <a:rPr lang="en-GB" sz="1800" b="1" i="1" spc="-15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t4</a:t>
                      </a:r>
                      <a:endParaRPr sz="1800" b="1" i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t5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t6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4135" algn="r">
                        <a:lnSpc>
                          <a:spcPts val="875"/>
                        </a:lnSpc>
                      </a:pPr>
                      <a:r>
                        <a:rPr sz="1800" b="1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b="1" spc="-1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b="1" spc="-11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b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</a:tr>
              <a:tr h="290094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D1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5.25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3.18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0.35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D2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1.21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6.10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solidFill>
                          <a:srgbClr val="FF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120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D3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8.59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2.54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1.51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0.25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D4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24154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1.54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102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D5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2.85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2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D6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1.51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1.90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0.12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5.25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0.88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258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314506">
                <a:tc>
                  <a:txBody>
                    <a:bodyPr/>
                    <a:lstStyle/>
                    <a:p>
                      <a:pPr marL="3175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D7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19431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1.37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0.11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4.15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0.25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spc="-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1.95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60460">
                <a:tc>
                  <a:txBody>
                    <a:bodyPr/>
                    <a:lstStyle/>
                    <a:p>
                      <a:pPr marL="31750" algn="r">
                        <a:lnSpc>
                          <a:spcPts val="935"/>
                        </a:lnSpc>
                      </a:pP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 .</a:t>
                      </a:r>
                      <a:r>
                        <a:rPr sz="1800" spc="-20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6" name="Rectangle 3"/>
          <p:cNvSpPr txBox="1">
            <a:spLocks noChangeArrowheads="1"/>
          </p:cNvSpPr>
          <p:nvPr/>
        </p:nvSpPr>
        <p:spPr>
          <a:xfrm>
            <a:off x="1981200" y="457200"/>
            <a:ext cx="8686800" cy="609600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36575" indent="-536575"/>
            <a:r>
              <a:rPr lang="en-US" sz="3200" dirty="0" err="1" smtClean="0">
                <a:latin typeface="Calibri" pitchFamily="34" charset="0"/>
              </a:rPr>
              <a:t>Normalised</a:t>
            </a:r>
            <a:r>
              <a:rPr lang="en-US" sz="3200" dirty="0" smtClean="0">
                <a:latin typeface="Calibri" pitchFamily="34" charset="0"/>
              </a:rPr>
              <a:t> vectors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6" name="object 738"/>
          <p:cNvSpPr txBox="1"/>
          <p:nvPr/>
        </p:nvSpPr>
        <p:spPr>
          <a:xfrm>
            <a:off x="2215729" y="4880590"/>
            <a:ext cx="8695425" cy="519079"/>
          </a:xfrm>
          <a:prstGeom prst="rect">
            <a:avLst/>
          </a:prstGeom>
        </p:spPr>
        <p:txBody>
          <a:bodyPr vert="horz" wrap="square" lIns="0" tIns="31459" rIns="0" bIns="0" rtlCol="0">
            <a:spAutoFit/>
          </a:bodyPr>
          <a:lstStyle/>
          <a:p>
            <a:pPr marL="25168">
              <a:lnSpc>
                <a:spcPts val="1883"/>
              </a:lnSpc>
              <a:spcBef>
                <a:spcPts val="248"/>
              </a:spcBef>
            </a:pP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Each </a:t>
            </a:r>
            <a:r>
              <a:rPr sz="1784" spc="-40" dirty="0">
                <a:solidFill>
                  <a:srgbClr val="363639"/>
                </a:solidFill>
                <a:latin typeface="Arial"/>
                <a:cs typeface="Arial"/>
              </a:rPr>
              <a:t>document </a:t>
            </a:r>
            <a:r>
              <a:rPr sz="1784" spc="-79" dirty="0">
                <a:solidFill>
                  <a:srgbClr val="363639"/>
                </a:solidFill>
                <a:latin typeface="Arial"/>
                <a:cs typeface="Arial"/>
              </a:rPr>
              <a:t>is now </a:t>
            </a: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represented </a:t>
            </a:r>
            <a:r>
              <a:rPr sz="1784" spc="-159" dirty="0">
                <a:solidFill>
                  <a:srgbClr val="363639"/>
                </a:solidFill>
                <a:latin typeface="Arial"/>
                <a:cs typeface="Arial"/>
              </a:rPr>
              <a:t>as </a:t>
            </a:r>
            <a:r>
              <a:rPr sz="1784" spc="-119" dirty="0">
                <a:solidFill>
                  <a:srgbClr val="363639"/>
                </a:solidFill>
                <a:latin typeface="Arial"/>
                <a:cs typeface="Arial"/>
              </a:rPr>
              <a:t>a </a:t>
            </a:r>
            <a:r>
              <a:rPr sz="1784" spc="-59" dirty="0">
                <a:solidFill>
                  <a:srgbClr val="FF0000"/>
                </a:solidFill>
                <a:latin typeface="Arial"/>
                <a:cs typeface="Arial"/>
              </a:rPr>
              <a:t>real-valued </a:t>
            </a:r>
            <a:r>
              <a:rPr sz="1784" spc="-50" dirty="0">
                <a:solidFill>
                  <a:srgbClr val="FF0000"/>
                </a:solidFill>
                <a:latin typeface="Arial"/>
                <a:cs typeface="Arial"/>
              </a:rPr>
              <a:t>vector </a:t>
            </a:r>
            <a:r>
              <a:rPr sz="1784" spc="-10" dirty="0">
                <a:solidFill>
                  <a:srgbClr val="363639"/>
                </a:solidFill>
                <a:latin typeface="Arial"/>
                <a:cs typeface="Arial"/>
              </a:rPr>
              <a:t>of </a:t>
            </a:r>
            <a:r>
              <a:rPr sz="1784" spc="50" dirty="0">
                <a:solidFill>
                  <a:srgbClr val="363639"/>
                </a:solidFill>
                <a:latin typeface="Arial"/>
                <a:cs typeface="Arial"/>
              </a:rPr>
              <a:t>tf-idf</a:t>
            </a:r>
            <a:r>
              <a:rPr sz="1784" spc="258" dirty="0">
                <a:solidFill>
                  <a:srgbClr val="363639"/>
                </a:solidFill>
                <a:latin typeface="Arial"/>
                <a:cs typeface="Arial"/>
              </a:rPr>
              <a:t> </a:t>
            </a:r>
            <a:r>
              <a:rPr sz="1784" spc="-59" dirty="0">
                <a:solidFill>
                  <a:srgbClr val="363639"/>
                </a:solidFill>
                <a:latin typeface="Arial"/>
                <a:cs typeface="Arial"/>
              </a:rPr>
              <a:t>weights</a:t>
            </a:r>
            <a:endParaRPr sz="1784" dirty="0">
              <a:latin typeface="Arial"/>
              <a:cs typeface="Arial"/>
            </a:endParaRPr>
          </a:p>
          <a:p>
            <a:pPr marL="25168">
              <a:lnSpc>
                <a:spcPts val="1883"/>
              </a:lnSpc>
            </a:pPr>
            <a:r>
              <a:rPr sz="2675" spc="-297" baseline="-21604" dirty="0">
                <a:solidFill>
                  <a:srgbClr val="363639"/>
                </a:solidFill>
                <a:latin typeface="Lucida Sans Unicode"/>
                <a:cs typeface="Lucida Sans Unicode"/>
              </a:rPr>
              <a:t>∈ </a:t>
            </a:r>
            <a:r>
              <a:rPr sz="2675" baseline="-21604" dirty="0">
                <a:solidFill>
                  <a:srgbClr val="363639"/>
                </a:solidFill>
                <a:latin typeface="Arial"/>
                <a:cs typeface="Arial"/>
              </a:rPr>
              <a:t>R</a:t>
            </a:r>
            <a:r>
              <a:rPr sz="1288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1288" i="1" dirty="0">
                <a:solidFill>
                  <a:srgbClr val="363639"/>
                </a:solidFill>
                <a:latin typeface="Verdana"/>
                <a:cs typeface="Verdana"/>
              </a:rPr>
              <a:t>V</a:t>
            </a:r>
            <a:r>
              <a:rPr sz="1288" i="1" spc="-109" dirty="0">
                <a:solidFill>
                  <a:srgbClr val="363639"/>
                </a:solidFill>
                <a:latin typeface="Verdana"/>
                <a:cs typeface="Verdana"/>
              </a:rPr>
              <a:t> </a:t>
            </a:r>
            <a:r>
              <a:rPr sz="1288" spc="-10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2675" spc="-14" baseline="-21604" dirty="0">
                <a:solidFill>
                  <a:srgbClr val="363639"/>
                </a:solidFill>
                <a:latin typeface="Arial"/>
                <a:cs typeface="Arial"/>
              </a:rPr>
              <a:t>.</a:t>
            </a:r>
            <a:endParaRPr sz="2675" baseline="-21604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5050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Newsgroups dataset</a:t>
            </a:r>
            <a:endParaRPr lang="en-GB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993" y="339109"/>
            <a:ext cx="6611007" cy="6466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972482" y="1965435"/>
            <a:ext cx="7772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dirty="0" smtClean="0"/>
              <a:t>20K documents</a:t>
            </a:r>
          </a:p>
          <a:p>
            <a:r>
              <a:rPr lang="en-GB" altLang="en-US" dirty="0" smtClean="0"/>
              <a:t>20 classes</a:t>
            </a:r>
          </a:p>
        </p:txBody>
      </p:sp>
    </p:spTree>
    <p:extLst>
      <p:ext uri="{BB962C8B-B14F-4D97-AF65-F5344CB8AC3E}">
        <p14:creationId xmlns:p14="http://schemas.microsoft.com/office/powerpoint/2010/main" val="90398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3"/>
          <p:cNvSpPr>
            <a:spLocks noGrp="1" noChangeArrowheads="1"/>
          </p:cNvSpPr>
          <p:nvPr>
            <p:ph type="title"/>
          </p:nvPr>
        </p:nvSpPr>
        <p:spPr>
          <a:xfrm>
            <a:off x="1981200" y="457200"/>
            <a:ext cx="8686800" cy="609600"/>
          </a:xfrm>
          <a:noFill/>
        </p:spPr>
        <p:txBody>
          <a:bodyPr/>
          <a:lstStyle/>
          <a:p>
            <a:pPr marL="536575" indent="-536575"/>
            <a:r>
              <a:rPr lang="en-US" sz="3200" dirty="0">
                <a:latin typeface="Calibri" pitchFamily="34" charset="0"/>
              </a:rPr>
              <a:t>Theory </a:t>
            </a:r>
            <a:r>
              <a:rPr lang="en-US" sz="3200" dirty="0">
                <a:latin typeface="Calibri" pitchFamily="34" charset="0"/>
                <a:sym typeface="Symbol" pitchFamily="18" charset="2"/>
              </a:rPr>
              <a:t></a:t>
            </a:r>
            <a:r>
              <a:rPr lang="en-US" sz="3200" dirty="0">
                <a:latin typeface="Calibri" pitchFamily="34" charset="0"/>
              </a:rPr>
              <a:t> Text Indexing Pipeline</a:t>
            </a:r>
            <a:endParaRPr lang="en-US" sz="2000" dirty="0">
              <a:latin typeface="Calibri" pitchFamily="34" charset="0"/>
            </a:endParaRPr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2208214" y="66675"/>
            <a:ext cx="84597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 sz="1600" b="1">
                <a:solidFill>
                  <a:schemeClr val="bg1"/>
                </a:solidFill>
              </a:rPr>
              <a:t>Series-O-Rama: Search &amp; Recommend TV series with SQL</a:t>
            </a:r>
            <a:r>
              <a:rPr lang="en-US">
                <a:solidFill>
                  <a:schemeClr val="bg1"/>
                </a:solidFill>
              </a:rPr>
              <a:t>	</a:t>
            </a:r>
            <a:r>
              <a:rPr lang="en-US" sz="1200">
                <a:solidFill>
                  <a:schemeClr val="hlink"/>
                </a:solidFill>
              </a:rPr>
              <a:t>Guillaume Cabanac</a:t>
            </a:r>
          </a:p>
        </p:txBody>
      </p:sp>
      <p:pic>
        <p:nvPicPr>
          <p:cNvPr id="16389" name="Picture 5" descr="C:\TMP\txt-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164" y="1174751"/>
            <a:ext cx="1038225" cy="1039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ZoneTexte 45"/>
          <p:cNvSpPr txBox="1">
            <a:spLocks noChangeArrowheads="1"/>
          </p:cNvSpPr>
          <p:nvPr/>
        </p:nvSpPr>
        <p:spPr bwMode="auto">
          <a:xfrm>
            <a:off x="4073525" y="2495550"/>
            <a:ext cx="50244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 sz="1600">
                <a:latin typeface="Consolas" pitchFamily="49" charset="0"/>
              </a:rPr>
              <a:t>[</a:t>
            </a:r>
            <a:r>
              <a:rPr lang="en-US" sz="1600">
                <a:solidFill>
                  <a:srgbClr val="FF0000"/>
                </a:solidFill>
                <a:latin typeface="Consolas" pitchFamily="49" charset="0"/>
              </a:rPr>
              <a:t>the</a:t>
            </a:r>
            <a:r>
              <a:rPr lang="en-US" sz="1600">
                <a:latin typeface="Consolas" pitchFamily="49" charset="0"/>
              </a:rPr>
              <a:t>, plane, crashed, ..., planes, ..., </a:t>
            </a:r>
            <a:r>
              <a:rPr lang="en-US" sz="1600">
                <a:solidFill>
                  <a:srgbClr val="FF0000"/>
                </a:solidFill>
                <a:latin typeface="Consolas" pitchFamily="49" charset="0"/>
              </a:rPr>
              <a:t>is</a:t>
            </a:r>
            <a:r>
              <a:rPr lang="en-US" sz="1600">
                <a:latin typeface="Consolas" pitchFamily="49" charset="0"/>
              </a:rPr>
              <a:t>]</a:t>
            </a:r>
          </a:p>
        </p:txBody>
      </p:sp>
      <p:sp>
        <p:nvSpPr>
          <p:cNvPr id="47" name="ZoneTexte 46"/>
          <p:cNvSpPr txBox="1">
            <a:spLocks noChangeArrowheads="1"/>
          </p:cNvSpPr>
          <p:nvPr/>
        </p:nvSpPr>
        <p:spPr bwMode="auto">
          <a:xfrm>
            <a:off x="5108576" y="3289300"/>
            <a:ext cx="39989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 sz="1600">
                <a:latin typeface="Consolas" pitchFamily="49" charset="0"/>
              </a:rPr>
              <a:t>[plane, crash</a:t>
            </a:r>
            <a:r>
              <a:rPr lang="en-US" sz="1600">
                <a:solidFill>
                  <a:srgbClr val="FF0000"/>
                </a:solidFill>
                <a:latin typeface="Consolas" pitchFamily="49" charset="0"/>
              </a:rPr>
              <a:t>ed</a:t>
            </a:r>
            <a:r>
              <a:rPr lang="en-US" sz="1600">
                <a:latin typeface="Consolas" pitchFamily="49" charset="0"/>
              </a:rPr>
              <a:t>, ..., plane</a:t>
            </a:r>
            <a:r>
              <a:rPr lang="en-US" sz="1600">
                <a:solidFill>
                  <a:srgbClr val="FF0000"/>
                </a:solidFill>
                <a:latin typeface="Consolas" pitchFamily="49" charset="0"/>
              </a:rPr>
              <a:t>s</a:t>
            </a:r>
            <a:r>
              <a:rPr lang="en-US" sz="1600">
                <a:latin typeface="Consolas" pitchFamily="49" charset="0"/>
              </a:rPr>
              <a:t>, ...]</a:t>
            </a:r>
          </a:p>
        </p:txBody>
      </p:sp>
      <p:sp>
        <p:nvSpPr>
          <p:cNvPr id="48" name="ZoneTexte 47"/>
          <p:cNvSpPr txBox="1">
            <a:spLocks noChangeArrowheads="1"/>
          </p:cNvSpPr>
          <p:nvPr/>
        </p:nvSpPr>
        <p:spPr bwMode="auto">
          <a:xfrm>
            <a:off x="6142039" y="4083050"/>
            <a:ext cx="36544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 sz="1600">
                <a:latin typeface="Consolas" pitchFamily="49" charset="0"/>
              </a:rPr>
              <a:t>[plane, crash, ..., </a:t>
            </a:r>
            <a:r>
              <a:rPr lang="en-US" sz="1600">
                <a:solidFill>
                  <a:srgbClr val="FF0000"/>
                </a:solidFill>
                <a:latin typeface="Consolas" pitchFamily="49" charset="0"/>
              </a:rPr>
              <a:t>plane</a:t>
            </a:r>
            <a:r>
              <a:rPr lang="en-US" sz="1600">
                <a:latin typeface="Consolas" pitchFamily="49" charset="0"/>
              </a:rPr>
              <a:t>, ...]</a:t>
            </a:r>
          </a:p>
        </p:txBody>
      </p:sp>
      <p:sp>
        <p:nvSpPr>
          <p:cNvPr id="52" name="ZoneTexte 51"/>
          <p:cNvSpPr txBox="1">
            <a:spLocks noChangeArrowheads="1"/>
          </p:cNvSpPr>
          <p:nvPr/>
        </p:nvSpPr>
        <p:spPr bwMode="auto">
          <a:xfrm>
            <a:off x="7186613" y="4876800"/>
            <a:ext cx="35242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 sz="1600">
                <a:latin typeface="Consolas" pitchFamily="49" charset="0"/>
              </a:rPr>
              <a:t>{(plane, 48), (crash, 15) ...}</a:t>
            </a:r>
          </a:p>
        </p:txBody>
      </p:sp>
      <p:cxnSp>
        <p:nvCxnSpPr>
          <p:cNvPr id="16394" name="Connecteur droit avec flèche 53"/>
          <p:cNvCxnSpPr>
            <a:cxnSpLocks noChangeShapeType="1"/>
          </p:cNvCxnSpPr>
          <p:nvPr/>
        </p:nvCxnSpPr>
        <p:spPr bwMode="auto">
          <a:xfrm>
            <a:off x="3051176" y="2065339"/>
            <a:ext cx="4830763" cy="3679825"/>
          </a:xfrm>
          <a:prstGeom prst="straightConnector1">
            <a:avLst/>
          </a:prstGeom>
          <a:noFill/>
          <a:ln w="19050" algn="ctr">
            <a:solidFill>
              <a:schemeClr val="accent1">
                <a:lumMod val="50000"/>
              </a:schemeClr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6395" name="Picture 3" descr="C:\TMP\databas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0513" y="5746750"/>
            <a:ext cx="7239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" name="ZoneTexte 62"/>
          <p:cNvSpPr txBox="1">
            <a:spLocks noChangeArrowheads="1"/>
          </p:cNvSpPr>
          <p:nvPr/>
        </p:nvSpPr>
        <p:spPr bwMode="auto">
          <a:xfrm>
            <a:off x="1598613" y="2216151"/>
            <a:ext cx="16891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 dirty="0">
                <a:solidFill>
                  <a:srgbClr val="0070C0"/>
                </a:solidFill>
              </a:rPr>
              <a:t>Tokenization + lowercase</a:t>
            </a:r>
          </a:p>
        </p:txBody>
      </p:sp>
      <p:sp>
        <p:nvSpPr>
          <p:cNvPr id="64" name="ZoneTexte 63"/>
          <p:cNvSpPr txBox="1">
            <a:spLocks noChangeArrowheads="1"/>
          </p:cNvSpPr>
          <p:nvPr/>
        </p:nvSpPr>
        <p:spPr bwMode="auto">
          <a:xfrm>
            <a:off x="2201863" y="3100388"/>
            <a:ext cx="21955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>
                <a:solidFill>
                  <a:srgbClr val="0070C0"/>
                </a:solidFill>
              </a:rPr>
              <a:t>Stopwords removal</a:t>
            </a:r>
          </a:p>
        </p:txBody>
      </p:sp>
      <p:sp>
        <p:nvSpPr>
          <p:cNvPr id="65" name="ZoneTexte 64"/>
          <p:cNvSpPr txBox="1">
            <a:spLocks noChangeArrowheads="1"/>
          </p:cNvSpPr>
          <p:nvPr/>
        </p:nvSpPr>
        <p:spPr bwMode="auto">
          <a:xfrm>
            <a:off x="4051300" y="3854450"/>
            <a:ext cx="13604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>
                <a:solidFill>
                  <a:srgbClr val="0070C0"/>
                </a:solidFill>
              </a:rPr>
              <a:t>Stemming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674813" y="4711701"/>
            <a:ext cx="4711700" cy="1846659"/>
          </a:xfrm>
          <a:prstGeom prst="rect">
            <a:avLst/>
          </a:prstGeom>
          <a:solidFill>
            <a:srgbClr val="FFFFCC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>
            <a:spAutoFit/>
          </a:bodyPr>
          <a:lstStyle/>
          <a:p>
            <a:pPr algn="l">
              <a:defRPr/>
            </a:pPr>
            <a:r>
              <a:rPr lang="fr-FR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Porter’s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Stemmer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(1980)</a:t>
            </a:r>
            <a:r>
              <a:rPr lang="fr-FR" dirty="0"/>
              <a:t/>
            </a:r>
            <a:br>
              <a:rPr lang="fr-FR" dirty="0"/>
            </a:br>
            <a:r>
              <a:rPr lang="fr-FR" sz="1400" dirty="0"/>
              <a:t>http://qaa.ath.cx/porter_js_demo.html</a:t>
            </a:r>
            <a:endParaRPr lang="fr-FR" dirty="0"/>
          </a:p>
          <a:p>
            <a:pPr algn="just">
              <a:defRPr/>
            </a:pPr>
            <a:r>
              <a:rPr lang="en-US" sz="1200" dirty="0"/>
              <a:t>In 1720 Robert Gordon retir</a:t>
            </a:r>
            <a:r>
              <a:rPr lang="en-US" sz="1200" i="1" dirty="0">
                <a:solidFill>
                  <a:srgbClr val="FF0000"/>
                </a:solidFill>
              </a:rPr>
              <a:t>ed</a:t>
            </a:r>
            <a:r>
              <a:rPr lang="en-US" sz="1200" dirty="0"/>
              <a:t> to Aberdeen having amass</a:t>
            </a:r>
            <a:r>
              <a:rPr lang="en-US" sz="1200" i="1" dirty="0">
                <a:solidFill>
                  <a:srgbClr val="FF0000"/>
                </a:solidFill>
              </a:rPr>
              <a:t>ed</a:t>
            </a:r>
            <a:r>
              <a:rPr lang="en-US" sz="1200" dirty="0"/>
              <a:t> a consider</a:t>
            </a:r>
            <a:r>
              <a:rPr lang="en-US" sz="1200" i="1" dirty="0">
                <a:solidFill>
                  <a:srgbClr val="FF0000"/>
                </a:solidFill>
              </a:rPr>
              <a:t>able</a:t>
            </a:r>
            <a:r>
              <a:rPr lang="en-US" sz="1200" dirty="0"/>
              <a:t> fortun</a:t>
            </a:r>
            <a:r>
              <a:rPr lang="en-US" sz="1200" i="1" dirty="0"/>
              <a:t>e</a:t>
            </a:r>
            <a:r>
              <a:rPr lang="en-US" sz="1200" dirty="0"/>
              <a:t> in Poland. On hi</a:t>
            </a:r>
            <a:r>
              <a:rPr lang="en-US" sz="1200" i="1" dirty="0">
                <a:solidFill>
                  <a:srgbClr val="FF0000"/>
                </a:solidFill>
              </a:rPr>
              <a:t>s</a:t>
            </a:r>
            <a:r>
              <a:rPr lang="en-US" sz="1200" dirty="0"/>
              <a:t> death 11 year</a:t>
            </a:r>
            <a:r>
              <a:rPr lang="en-US" sz="1200" i="1" dirty="0"/>
              <a:t>s</a:t>
            </a:r>
            <a:r>
              <a:rPr lang="en-US" sz="1200" dirty="0"/>
              <a:t> later he will</a:t>
            </a:r>
            <a:r>
              <a:rPr lang="en-US" sz="1200" i="1" dirty="0">
                <a:solidFill>
                  <a:srgbClr val="FF0000"/>
                </a:solidFill>
              </a:rPr>
              <a:t>ed</a:t>
            </a:r>
            <a:r>
              <a:rPr lang="en-US" sz="1200" dirty="0"/>
              <a:t> hi</a:t>
            </a:r>
            <a:r>
              <a:rPr lang="en-US" sz="1200" i="1" dirty="0">
                <a:solidFill>
                  <a:srgbClr val="FF0000"/>
                </a:solidFill>
              </a:rPr>
              <a:t>s</a:t>
            </a:r>
            <a:r>
              <a:rPr lang="en-US" sz="1200" dirty="0"/>
              <a:t> entir</a:t>
            </a:r>
            <a:r>
              <a:rPr lang="en-US" sz="1200" i="1" dirty="0">
                <a:solidFill>
                  <a:srgbClr val="FF0000"/>
                </a:solidFill>
              </a:rPr>
              <a:t>e</a:t>
            </a:r>
            <a:r>
              <a:rPr lang="en-US" sz="1200" dirty="0"/>
              <a:t> estat</a:t>
            </a:r>
            <a:r>
              <a:rPr lang="en-US" sz="1200" i="1" dirty="0">
                <a:solidFill>
                  <a:srgbClr val="FF0000"/>
                </a:solidFill>
              </a:rPr>
              <a:t>e</a:t>
            </a:r>
            <a:r>
              <a:rPr lang="en-US" sz="1200" dirty="0"/>
              <a:t> to build a residenti</a:t>
            </a:r>
            <a:r>
              <a:rPr lang="en-US" sz="1200" i="1" dirty="0">
                <a:solidFill>
                  <a:srgbClr val="FF0000"/>
                </a:solidFill>
              </a:rPr>
              <a:t>al</a:t>
            </a:r>
            <a:r>
              <a:rPr lang="en-US" sz="1200" dirty="0"/>
              <a:t> school for educ</a:t>
            </a:r>
            <a:r>
              <a:rPr lang="en-US" sz="1200" i="1" dirty="0">
                <a:solidFill>
                  <a:srgbClr val="FF0000"/>
                </a:solidFill>
              </a:rPr>
              <a:t>ating</a:t>
            </a:r>
            <a:r>
              <a:rPr lang="en-US" sz="1200" dirty="0"/>
              <a:t> young boys. In the summer of 1750 the Robert Gordon’s Hospit</a:t>
            </a:r>
            <a:r>
              <a:rPr lang="en-US" sz="1200" i="1" dirty="0">
                <a:solidFill>
                  <a:srgbClr val="FF0000"/>
                </a:solidFill>
              </a:rPr>
              <a:t>al</a:t>
            </a:r>
            <a:r>
              <a:rPr lang="en-US" sz="1200" dirty="0"/>
              <a:t> wa</a:t>
            </a:r>
            <a:r>
              <a:rPr lang="en-US" sz="1200" i="1" dirty="0"/>
              <a:t>s</a:t>
            </a:r>
            <a:r>
              <a:rPr lang="en-US" sz="1200" dirty="0"/>
              <a:t> born In 1881 thi</a:t>
            </a:r>
            <a:r>
              <a:rPr lang="en-US" sz="1200" i="1" dirty="0">
                <a:solidFill>
                  <a:srgbClr val="FF0000"/>
                </a:solidFill>
              </a:rPr>
              <a:t>s</a:t>
            </a:r>
            <a:r>
              <a:rPr lang="en-US" sz="1200" dirty="0"/>
              <a:t> wa</a:t>
            </a:r>
            <a:r>
              <a:rPr lang="en-US" sz="1200" i="1" dirty="0">
                <a:solidFill>
                  <a:srgbClr val="FF0000"/>
                </a:solidFill>
              </a:rPr>
              <a:t>s</a:t>
            </a:r>
            <a:r>
              <a:rPr lang="en-US" sz="1200" dirty="0"/>
              <a:t> convert</a:t>
            </a:r>
            <a:r>
              <a:rPr lang="en-US" sz="1200" i="1" dirty="0">
                <a:solidFill>
                  <a:srgbClr val="FF0000"/>
                </a:solidFill>
              </a:rPr>
              <a:t>ed</a:t>
            </a:r>
            <a:r>
              <a:rPr lang="en-US" sz="1200" dirty="0"/>
              <a:t> into a day school to be known as Robert Gordon’s Colleg</a:t>
            </a:r>
            <a:r>
              <a:rPr lang="en-US" sz="1200" i="1" dirty="0">
                <a:solidFill>
                  <a:srgbClr val="FF0000"/>
                </a:solidFill>
              </a:rPr>
              <a:t>e</a:t>
            </a:r>
            <a:r>
              <a:rPr lang="en-US" sz="1200" i="1" dirty="0"/>
              <a:t>.</a:t>
            </a:r>
            <a:r>
              <a:rPr lang="en-US" sz="1200" dirty="0"/>
              <a:t> Thi</a:t>
            </a:r>
            <a:r>
              <a:rPr lang="en-US" sz="1200" i="1" dirty="0">
                <a:solidFill>
                  <a:srgbClr val="FF0000"/>
                </a:solidFill>
              </a:rPr>
              <a:t>s</a:t>
            </a:r>
            <a:r>
              <a:rPr lang="en-US" sz="1200" dirty="0"/>
              <a:t> school also began to hold day and even</a:t>
            </a:r>
            <a:r>
              <a:rPr lang="en-US" sz="1200" i="1" dirty="0">
                <a:solidFill>
                  <a:srgbClr val="FF0000"/>
                </a:solidFill>
              </a:rPr>
              <a:t>ing</a:t>
            </a:r>
            <a:r>
              <a:rPr lang="en-US" sz="1200" dirty="0"/>
              <a:t> class</a:t>
            </a:r>
            <a:r>
              <a:rPr lang="en-US" sz="1200" i="1" dirty="0">
                <a:solidFill>
                  <a:srgbClr val="FF0000"/>
                </a:solidFill>
              </a:rPr>
              <a:t>es</a:t>
            </a:r>
            <a:r>
              <a:rPr lang="en-US" sz="1200" dirty="0"/>
              <a:t> for boys girl</a:t>
            </a:r>
            <a:r>
              <a:rPr lang="en-US" sz="1200" i="1" dirty="0">
                <a:solidFill>
                  <a:srgbClr val="FF0000"/>
                </a:solidFill>
              </a:rPr>
              <a:t>s</a:t>
            </a:r>
            <a:r>
              <a:rPr lang="en-US" sz="1200" dirty="0"/>
              <a:t> and adult</a:t>
            </a:r>
            <a:r>
              <a:rPr lang="en-US" sz="1200" i="1" dirty="0">
                <a:solidFill>
                  <a:srgbClr val="FF0000"/>
                </a:solidFill>
              </a:rPr>
              <a:t>s</a:t>
            </a:r>
            <a:r>
              <a:rPr lang="en-US" sz="1200" dirty="0"/>
              <a:t> in primary secondary mechan</a:t>
            </a:r>
            <a:r>
              <a:rPr lang="en-US" sz="1200" i="1" dirty="0">
                <a:solidFill>
                  <a:srgbClr val="FF0000"/>
                </a:solidFill>
              </a:rPr>
              <a:t>ical</a:t>
            </a:r>
            <a:r>
              <a:rPr lang="en-US" sz="1200" dirty="0"/>
              <a:t> and other subject</a:t>
            </a:r>
            <a:r>
              <a:rPr lang="en-US" sz="1200" i="1" dirty="0">
                <a:solidFill>
                  <a:srgbClr val="FF0000"/>
                </a:solidFill>
              </a:rPr>
              <a:t>s</a:t>
            </a:r>
            <a:r>
              <a:rPr lang="en-US" sz="1200" i="1" dirty="0"/>
              <a:t> …</a:t>
            </a:r>
            <a:endParaRPr lang="fr-FR" dirty="0"/>
          </a:p>
        </p:txBody>
      </p:sp>
      <p:sp>
        <p:nvSpPr>
          <p:cNvPr id="66" name="ZoneTexte 65"/>
          <p:cNvSpPr txBox="1">
            <a:spLocks noChangeArrowheads="1"/>
          </p:cNvSpPr>
          <p:nvPr/>
        </p:nvSpPr>
        <p:spPr bwMode="auto">
          <a:xfrm>
            <a:off x="5203826" y="4641850"/>
            <a:ext cx="1209675" cy="3698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hangingPunct="1"/>
            <a:r>
              <a:rPr lang="en-US">
                <a:solidFill>
                  <a:srgbClr val="0070C0"/>
                </a:solidFill>
              </a:rPr>
              <a:t>Counting</a:t>
            </a:r>
          </a:p>
        </p:txBody>
      </p:sp>
    </p:spTree>
    <p:extLst>
      <p:ext uri="{BB962C8B-B14F-4D97-AF65-F5344CB8AC3E}">
        <p14:creationId xmlns:p14="http://schemas.microsoft.com/office/powerpoint/2010/main" val="227813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52" grpId="0"/>
      <p:bldP spid="63" grpId="0"/>
      <p:bldP spid="64" grpId="0"/>
      <p:bldP spid="65" grpId="0"/>
      <p:bldP spid="67" grpId="0" animBg="1"/>
      <p:bldP spid="6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81200" y="1600201"/>
            <a:ext cx="9587345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• D1: ”Each state has its own laws.”</a:t>
            </a:r>
            <a:br>
              <a:rPr lang="en-US" sz="2400" dirty="0"/>
            </a:br>
            <a:r>
              <a:rPr lang="en-US" sz="2400" dirty="0"/>
              <a:t>• D2: ”Every country has its own culture.”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V ={each:1, state:1, has:2, its:2, own:2, </a:t>
            </a:r>
          </a:p>
          <a:p>
            <a:pPr marL="0" indent="0">
              <a:buNone/>
            </a:pPr>
            <a:r>
              <a:rPr lang="en-US" sz="2400" dirty="0"/>
              <a:t>       laws: 1, every: 1, country: 1, culture: 1} 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Bag of Words</a:t>
            </a:r>
            <a:endParaRPr lang="en-US" dirty="0"/>
          </a:p>
        </p:txBody>
      </p:sp>
      <p:pic>
        <p:nvPicPr>
          <p:cNvPr id="5" name="Picture 4" descr="Screen Shot 2016-07-11 at 5.10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067495"/>
            <a:ext cx="9144000" cy="149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20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119890"/>
              </p:ext>
            </p:extLst>
          </p:nvPr>
        </p:nvGraphicFramePr>
        <p:xfrm>
          <a:off x="1981200" y="1559302"/>
          <a:ext cx="6246689" cy="31318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87012"/>
                <a:gridCol w="636716"/>
                <a:gridCol w="689443"/>
                <a:gridCol w="837804"/>
                <a:gridCol w="740836"/>
                <a:gridCol w="742777"/>
                <a:gridCol w="856228"/>
                <a:gridCol w="355873"/>
              </a:tblGrid>
              <a:tr h="81625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805" algn="r">
                        <a:lnSpc>
                          <a:spcPct val="100000"/>
                        </a:lnSpc>
                      </a:pPr>
                      <a:r>
                        <a:rPr lang="en-GB" sz="1800" b="1" i="1" spc="-5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t1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995" algn="r">
                        <a:lnSpc>
                          <a:spcPct val="100000"/>
                        </a:lnSpc>
                      </a:pPr>
                      <a:r>
                        <a:rPr lang="en-GB" sz="1800" b="1" i="1" spc="-2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t2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dirty="0" smtClean="0">
                          <a:latin typeface="Arial"/>
                          <a:cs typeface="Arial"/>
                        </a:rPr>
                        <a:t>t3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270" algn="r">
                        <a:lnSpc>
                          <a:spcPct val="100000"/>
                        </a:lnSpc>
                      </a:pPr>
                      <a:r>
                        <a:rPr lang="en-GB" sz="1800" b="1" i="1" spc="-15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t4</a:t>
                      </a:r>
                      <a:endParaRPr sz="1800" b="1" i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t5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GB" sz="1800" b="1" i="1" spc="-10" dirty="0" smtClean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t6</a:t>
                      </a:r>
                      <a:endParaRPr sz="1800" b="1" i="1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4135" algn="r">
                        <a:lnSpc>
                          <a:spcPct val="100000"/>
                        </a:lnSpc>
                      </a:pP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spc="-13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sz="1800" spc="-11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</a:tr>
              <a:tr h="290094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D1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6924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D2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6924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120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D3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6924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4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D4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6924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102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6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D5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6924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90098">
                <a:tc>
                  <a:txBody>
                    <a:bodyPr/>
                    <a:lstStyle/>
                    <a:p>
                      <a:pPr marL="31750" algn="r">
                        <a:lnSpc>
                          <a:spcPts val="104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20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D6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6924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314506">
                <a:tc>
                  <a:txBody>
                    <a:bodyPr/>
                    <a:lstStyle/>
                    <a:p>
                      <a:pPr marL="3175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lang="en-GB" sz="1800" b="1" i="1" spc="155" dirty="0" smtClean="0">
                          <a:solidFill>
                            <a:srgbClr val="363639"/>
                          </a:solidFill>
                          <a:latin typeface="Times New Roman"/>
                          <a:cs typeface="Times New Roman"/>
                        </a:rPr>
                        <a:t>D7</a:t>
                      </a:r>
                      <a:endParaRPr sz="1800" b="1" i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26924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marL="635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800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2517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60460">
                <a:tc>
                  <a:txBody>
                    <a:bodyPr/>
                    <a:lstStyle/>
                    <a:p>
                      <a:pPr marL="31750" algn="r">
                        <a:lnSpc>
                          <a:spcPts val="935"/>
                        </a:lnSpc>
                      </a:pP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 .</a:t>
                      </a:r>
                      <a:r>
                        <a:rPr sz="1800" spc="-204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spc="5" dirty="0">
                          <a:solidFill>
                            <a:srgbClr val="363639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3" name="object 13"/>
          <p:cNvSpPr txBox="1"/>
          <p:nvPr/>
        </p:nvSpPr>
        <p:spPr>
          <a:xfrm>
            <a:off x="2215755" y="4931335"/>
            <a:ext cx="5968348" cy="306329"/>
          </a:xfrm>
          <a:prstGeom prst="rect">
            <a:avLst/>
          </a:prstGeom>
        </p:spPr>
        <p:txBody>
          <a:bodyPr vert="horz" wrap="square" lIns="0" tIns="31459" rIns="0" bIns="0" rtlCol="0">
            <a:spAutoFit/>
          </a:bodyPr>
          <a:lstStyle/>
          <a:p>
            <a:pPr marL="25168">
              <a:spcBef>
                <a:spcPts val="248"/>
              </a:spcBef>
            </a:pP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Each </a:t>
            </a:r>
            <a:r>
              <a:rPr sz="1784" spc="-40" dirty="0">
                <a:solidFill>
                  <a:srgbClr val="363639"/>
                </a:solidFill>
                <a:latin typeface="Arial"/>
                <a:cs typeface="Arial"/>
              </a:rPr>
              <a:t>document </a:t>
            </a:r>
            <a:r>
              <a:rPr sz="1784" spc="-79" dirty="0">
                <a:solidFill>
                  <a:srgbClr val="363639"/>
                </a:solidFill>
                <a:latin typeface="Arial"/>
                <a:cs typeface="Arial"/>
              </a:rPr>
              <a:t>is </a:t>
            </a:r>
            <a:r>
              <a:rPr sz="1784" spc="-89" dirty="0">
                <a:solidFill>
                  <a:srgbClr val="363639"/>
                </a:solidFill>
                <a:latin typeface="Arial"/>
                <a:cs typeface="Arial"/>
              </a:rPr>
              <a:t>represented </a:t>
            </a:r>
            <a:r>
              <a:rPr sz="1784" spc="-159" dirty="0">
                <a:solidFill>
                  <a:srgbClr val="363639"/>
                </a:solidFill>
                <a:latin typeface="Arial"/>
                <a:cs typeface="Arial"/>
              </a:rPr>
              <a:t>as </a:t>
            </a:r>
            <a:r>
              <a:rPr sz="1784" spc="-119" dirty="0">
                <a:solidFill>
                  <a:srgbClr val="363639"/>
                </a:solidFill>
                <a:latin typeface="Arial"/>
                <a:cs typeface="Arial"/>
              </a:rPr>
              <a:t>a </a:t>
            </a:r>
            <a:r>
              <a:rPr sz="1784" spc="-40" dirty="0">
                <a:solidFill>
                  <a:srgbClr val="FF0000"/>
                </a:solidFill>
                <a:latin typeface="Arial"/>
                <a:cs typeface="Arial"/>
              </a:rPr>
              <a:t>binary </a:t>
            </a:r>
            <a:r>
              <a:rPr sz="1784" spc="-50" dirty="0">
                <a:solidFill>
                  <a:srgbClr val="FF0000"/>
                </a:solidFill>
                <a:latin typeface="Arial"/>
                <a:cs typeface="Arial"/>
              </a:rPr>
              <a:t>vector </a:t>
            </a:r>
            <a:r>
              <a:rPr sz="1784" spc="-198" dirty="0">
                <a:solidFill>
                  <a:srgbClr val="363639"/>
                </a:solidFill>
                <a:latin typeface="Lucida Sans Unicode"/>
                <a:cs typeface="Lucida Sans Unicode"/>
              </a:rPr>
              <a:t>∈ </a:t>
            </a:r>
            <a:r>
              <a:rPr sz="1784" spc="59" dirty="0">
                <a:solidFill>
                  <a:srgbClr val="363639"/>
                </a:solidFill>
                <a:latin typeface="Lucida Sans Unicode"/>
                <a:cs typeface="Lucida Sans Unicode"/>
              </a:rPr>
              <a:t>{</a:t>
            </a:r>
            <a:r>
              <a:rPr sz="1784" spc="59" dirty="0">
                <a:solidFill>
                  <a:srgbClr val="363639"/>
                </a:solidFill>
                <a:latin typeface="Arial"/>
                <a:cs typeface="Arial"/>
              </a:rPr>
              <a:t>0</a:t>
            </a:r>
            <a:r>
              <a:rPr sz="1784" spc="59" dirty="0">
                <a:solidFill>
                  <a:srgbClr val="363639"/>
                </a:solidFill>
                <a:latin typeface="Lucida Sans Unicode"/>
                <a:cs typeface="Lucida Sans Unicode"/>
              </a:rPr>
              <a:t>, </a:t>
            </a:r>
            <a:r>
              <a:rPr sz="1784" spc="50" dirty="0">
                <a:solidFill>
                  <a:srgbClr val="363639"/>
                </a:solidFill>
                <a:latin typeface="Arial"/>
                <a:cs typeface="Arial"/>
              </a:rPr>
              <a:t>1</a:t>
            </a:r>
            <a:r>
              <a:rPr sz="1784" spc="50" dirty="0">
                <a:solidFill>
                  <a:srgbClr val="363639"/>
                </a:solidFill>
                <a:latin typeface="Lucida Sans Unicode"/>
                <a:cs typeface="Lucida Sans Unicode"/>
              </a:rPr>
              <a:t>}</a:t>
            </a:r>
            <a:r>
              <a:rPr sz="1932" spc="73" baseline="29914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1932" i="1" spc="73" baseline="29914" dirty="0">
                <a:solidFill>
                  <a:srgbClr val="363639"/>
                </a:solidFill>
                <a:latin typeface="Verdana"/>
                <a:cs typeface="Verdana"/>
              </a:rPr>
              <a:t>V</a:t>
            </a:r>
            <a:r>
              <a:rPr sz="1932" i="1" spc="-341" baseline="29914" dirty="0">
                <a:solidFill>
                  <a:srgbClr val="363639"/>
                </a:solidFill>
                <a:latin typeface="Verdana"/>
                <a:cs typeface="Verdana"/>
              </a:rPr>
              <a:t> </a:t>
            </a:r>
            <a:r>
              <a:rPr sz="1932" spc="14" baseline="29914" dirty="0">
                <a:solidFill>
                  <a:srgbClr val="363639"/>
                </a:solidFill>
                <a:latin typeface="Lucida Sans Unicode"/>
                <a:cs typeface="Lucida Sans Unicode"/>
              </a:rPr>
              <a:t>|</a:t>
            </a:r>
            <a:r>
              <a:rPr sz="1784" spc="10" dirty="0">
                <a:solidFill>
                  <a:srgbClr val="363639"/>
                </a:solidFill>
                <a:latin typeface="Arial"/>
                <a:cs typeface="Arial"/>
              </a:rPr>
              <a:t>.</a:t>
            </a:r>
            <a:endParaRPr sz="1784">
              <a:latin typeface="Arial"/>
              <a:cs typeface="Arial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>
          <a:xfrm>
            <a:off x="1981200" y="457200"/>
            <a:ext cx="8686800" cy="609600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36575" indent="-536575"/>
            <a:r>
              <a:rPr lang="en-US" sz="3200" dirty="0" smtClean="0">
                <a:latin typeface="Calibri" pitchFamily="34" charset="0"/>
              </a:rPr>
              <a:t>Binary Vector</a:t>
            </a:r>
            <a:endParaRPr lang="en-US" sz="20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327493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3035</TotalTime>
  <Words>2250</Words>
  <Application>Microsoft Office PowerPoint</Application>
  <PresentationFormat>Widescreen</PresentationFormat>
  <Paragraphs>773</Paragraphs>
  <Slides>50</Slides>
  <Notes>23</Notes>
  <HiddenSlides>4</HiddenSlides>
  <MMClips>0</MMClips>
  <ScaleCrop>false</ScaleCrop>
  <HeadingPairs>
    <vt:vector size="8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69" baseType="lpstr">
      <vt:lpstr>Arial Unicode MS</vt:lpstr>
      <vt:lpstr>ＭＳ Ｐゴシック</vt:lpstr>
      <vt:lpstr>Arial</vt:lpstr>
      <vt:lpstr>Calibri</vt:lpstr>
      <vt:lpstr>Calibri Light</vt:lpstr>
      <vt:lpstr>Cambria Math</vt:lpstr>
      <vt:lpstr>Consolas</vt:lpstr>
      <vt:lpstr>Courier New</vt:lpstr>
      <vt:lpstr>Helvetica Light</vt:lpstr>
      <vt:lpstr>Lucida Sans Unicode</vt:lpstr>
      <vt:lpstr>Symbol</vt:lpstr>
      <vt:lpstr>Tahoma</vt:lpstr>
      <vt:lpstr>Times</vt:lpstr>
      <vt:lpstr>Times New Roman</vt:lpstr>
      <vt:lpstr>Verdana</vt:lpstr>
      <vt:lpstr>Wingdings</vt:lpstr>
      <vt:lpstr>Office Theme</vt:lpstr>
      <vt:lpstr>Equation</vt:lpstr>
      <vt:lpstr>Document</vt:lpstr>
      <vt:lpstr>Text Analysis: Classification and Clustering</vt:lpstr>
      <vt:lpstr>Why is this important?</vt:lpstr>
      <vt:lpstr>Outline</vt:lpstr>
      <vt:lpstr>IMDB Dataset</vt:lpstr>
      <vt:lpstr>SMS Spam Collection Dataset </vt:lpstr>
      <vt:lpstr>Newsgroups dataset</vt:lpstr>
      <vt:lpstr>Theory  Text Indexing Pipeline</vt:lpstr>
      <vt:lpstr>Bag of Words</vt:lpstr>
      <vt:lpstr>PowerPoint Presentation</vt:lpstr>
      <vt:lpstr>PowerPoint Presentation</vt:lpstr>
      <vt:lpstr>Example  Vector Space Model,  Term Weighting</vt:lpstr>
      <vt:lpstr>Example  More on Term Weighting</vt:lpstr>
      <vt:lpstr>Example  The Big Picture: TF*IDF</vt:lpstr>
      <vt:lpstr>PowerPoint Presentation</vt:lpstr>
      <vt:lpstr>Documents as vectors – no normalisation</vt:lpstr>
      <vt:lpstr>Length normalised vectors</vt:lpstr>
      <vt:lpstr>PowerPoint Presentation</vt:lpstr>
      <vt:lpstr>PowerPoint Presentation</vt:lpstr>
      <vt:lpstr>Pipelines</vt:lpstr>
      <vt:lpstr>Pipelines &amp; Cross Validation</vt:lpstr>
      <vt:lpstr>Outline</vt:lpstr>
      <vt:lpstr>Supervised Learning</vt:lpstr>
      <vt:lpstr>PowerPoint Presentation</vt:lpstr>
      <vt:lpstr>sklearn api for vectorisation</vt:lpstr>
      <vt:lpstr>Preprocessing &amp; Classification  Overview</vt:lpstr>
      <vt:lpstr>Bayes Formula</vt:lpstr>
      <vt:lpstr>Multinomial Naïve Bayes: Learning</vt:lpstr>
      <vt:lpstr>MultinomialNB</vt:lpstr>
      <vt:lpstr>Support Vector Machines</vt:lpstr>
      <vt:lpstr>Kernel Trick</vt:lpstr>
      <vt:lpstr>SVM Classifier from sklearn</vt:lpstr>
      <vt:lpstr>Example  Best Match Retrieval</vt:lpstr>
      <vt:lpstr>Outline</vt:lpstr>
      <vt:lpstr>Unsupervised Learning</vt:lpstr>
      <vt:lpstr>Different types of cluster</vt:lpstr>
      <vt:lpstr>Agglomerative Clustering</vt:lpstr>
      <vt:lpstr>Similarity Matrix</vt:lpstr>
      <vt:lpstr>Cluster Fusion</vt:lpstr>
      <vt:lpstr>Clustering – Stopping Criterion</vt:lpstr>
      <vt:lpstr>Dendogram’s in Python</vt:lpstr>
      <vt:lpstr>Seaborn Library’s clustermap </vt:lpstr>
      <vt:lpstr>Outline</vt:lpstr>
      <vt:lpstr>Unsupervised - Sentiment Analysis</vt:lpstr>
      <vt:lpstr>Lexicon to predict sentiment</vt:lpstr>
      <vt:lpstr>SentiWordnet</vt:lpstr>
      <vt:lpstr>Score Extraction and Aggregation</vt:lpstr>
      <vt:lpstr>Conclusions</vt:lpstr>
      <vt:lpstr>PowerPoint Presentation</vt:lpstr>
      <vt:lpstr>Hierarchical Clustering</vt:lpstr>
      <vt:lpstr>PowerPoint Presentation</vt:lpstr>
    </vt:vector>
  </TitlesOfParts>
  <Company>Robert Gordon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Nirmalie Wiratunga</dc:creator>
  <cp:lastModifiedBy>Nirmalie Wiratunga</cp:lastModifiedBy>
  <cp:revision>52</cp:revision>
  <dcterms:created xsi:type="dcterms:W3CDTF">2018-10-25T14:28:08Z</dcterms:created>
  <dcterms:modified xsi:type="dcterms:W3CDTF">2018-11-02T10:46:47Z</dcterms:modified>
</cp:coreProperties>
</file>

<file path=docProps/thumbnail.jpeg>
</file>